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66"/>
  </p:notesMasterIdLst>
  <p:sldIdLst>
    <p:sldId id="364" r:id="rId2"/>
    <p:sldId id="259" r:id="rId3"/>
    <p:sldId id="258" r:id="rId4"/>
    <p:sldId id="274" r:id="rId5"/>
    <p:sldId id="262" r:id="rId6"/>
    <p:sldId id="264" r:id="rId7"/>
    <p:sldId id="265" r:id="rId8"/>
    <p:sldId id="353" r:id="rId9"/>
    <p:sldId id="354" r:id="rId10"/>
    <p:sldId id="356" r:id="rId11"/>
    <p:sldId id="361" r:id="rId12"/>
    <p:sldId id="360" r:id="rId13"/>
    <p:sldId id="351" r:id="rId14"/>
    <p:sldId id="362" r:id="rId15"/>
    <p:sldId id="363" r:id="rId16"/>
    <p:sldId id="366" r:id="rId17"/>
    <p:sldId id="272" r:id="rId18"/>
    <p:sldId id="275" r:id="rId19"/>
    <p:sldId id="276" r:id="rId20"/>
    <p:sldId id="277" r:id="rId21"/>
    <p:sldId id="284" r:id="rId22"/>
    <p:sldId id="278" r:id="rId23"/>
    <p:sldId id="279" r:id="rId24"/>
    <p:sldId id="280" r:id="rId25"/>
    <p:sldId id="285" r:id="rId26"/>
    <p:sldId id="281" r:id="rId27"/>
    <p:sldId id="282" r:id="rId28"/>
    <p:sldId id="283" r:id="rId29"/>
    <p:sldId id="287" r:id="rId30"/>
    <p:sldId id="288" r:id="rId31"/>
    <p:sldId id="289" r:id="rId32"/>
    <p:sldId id="299" r:id="rId33"/>
    <p:sldId id="291" r:id="rId34"/>
    <p:sldId id="292" r:id="rId35"/>
    <p:sldId id="305" r:id="rId36"/>
    <p:sldId id="308" r:id="rId37"/>
    <p:sldId id="304" r:id="rId38"/>
    <p:sldId id="290" r:id="rId39"/>
    <p:sldId id="295" r:id="rId40"/>
    <p:sldId id="296" r:id="rId41"/>
    <p:sldId id="298" r:id="rId42"/>
    <p:sldId id="310" r:id="rId43"/>
    <p:sldId id="311" r:id="rId44"/>
    <p:sldId id="315" r:id="rId45"/>
    <p:sldId id="314" r:id="rId46"/>
    <p:sldId id="316" r:id="rId47"/>
    <p:sldId id="318" r:id="rId48"/>
    <p:sldId id="319" r:id="rId49"/>
    <p:sldId id="325" r:id="rId50"/>
    <p:sldId id="326" r:id="rId51"/>
    <p:sldId id="332" r:id="rId52"/>
    <p:sldId id="333" r:id="rId53"/>
    <p:sldId id="328" r:id="rId54"/>
    <p:sldId id="330" r:id="rId55"/>
    <p:sldId id="335" r:id="rId56"/>
    <p:sldId id="340" r:id="rId57"/>
    <p:sldId id="337" r:id="rId58"/>
    <p:sldId id="341" r:id="rId59"/>
    <p:sldId id="338" r:id="rId60"/>
    <p:sldId id="339" r:id="rId61"/>
    <p:sldId id="336" r:id="rId62"/>
    <p:sldId id="343" r:id="rId63"/>
    <p:sldId id="344" r:id="rId64"/>
    <p:sldId id="365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D8D8"/>
    <a:srgbClr val="94DCBF"/>
    <a:srgbClr val="14EC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3877" autoAdjust="0"/>
    <p:restoredTop sz="94624" autoAdjust="0"/>
  </p:normalViewPr>
  <p:slideViewPr>
    <p:cSldViewPr>
      <p:cViewPr>
        <p:scale>
          <a:sx n="60" d="100"/>
          <a:sy n="60" d="100"/>
        </p:scale>
        <p:origin x="-1326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440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2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E5605C-12CF-46EB-A782-A96DE8606A28}" type="datetimeFigureOut">
              <a:rPr lang="es-ES" smtClean="0"/>
              <a:pPr/>
              <a:t>07/02/2013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09E4C-ABE3-41B9-8CC1-7EDFC687BF1F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42765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2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3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4</a:t>
            </a:fld>
            <a:endParaRPr lang="es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5</a:t>
            </a:fld>
            <a:endParaRPr lang="es-E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6</a:t>
            </a:fld>
            <a:endParaRPr lang="es-E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7</a:t>
            </a:fld>
            <a:endParaRPr lang="es-E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8</a:t>
            </a:fld>
            <a:endParaRPr lang="es-E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9</a:t>
            </a:fld>
            <a:endParaRPr lang="es-E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10</a:t>
            </a:fld>
            <a:endParaRPr lang="es-E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11</a:t>
            </a:fld>
            <a:endParaRPr lang="es-E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12</a:t>
            </a:fld>
            <a:endParaRPr lang="es-E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09E4C-ABE3-41B9-8CC1-7EDFC687BF1F}" type="slidenum">
              <a:rPr lang="es-ES" smtClean="0"/>
              <a:pPr/>
              <a:t>17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 defTabSz="457200"/>
            <a:fld id="{0C03BF32-07E9-4563-8A81-AA81127C2EC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2/7/2013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abajaen.gob.mx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3.xml"/><Relationship Id="rId3" Type="http://schemas.openxmlformats.org/officeDocument/2006/relationships/image" Target="../media/image4.png"/><Relationship Id="rId7" Type="http://schemas.openxmlformats.org/officeDocument/2006/relationships/slide" Target="slide2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7.xml"/><Relationship Id="rId5" Type="http://schemas.openxmlformats.org/officeDocument/2006/relationships/slide" Target="slide16.xml"/><Relationship Id="rId4" Type="http://schemas.openxmlformats.org/officeDocument/2006/relationships/slide" Target="slide6.xml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slide" Target="slide7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image" Target="../media/image11.emf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image" Target="../media/image13.png"/><Relationship Id="rId4" Type="http://schemas.openxmlformats.org/officeDocument/2006/relationships/image" Target="../media/image1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image" Target="../media/image15.png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slide" Target="slid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5" Type="http://schemas.openxmlformats.org/officeDocument/2006/relationships/slide" Target="slide5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8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slide" Target="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7" Type="http://schemas.openxmlformats.org/officeDocument/2006/relationships/slide" Target="slide21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0.emf"/><Relationship Id="rId4" Type="http://schemas.openxmlformats.org/officeDocument/2006/relationships/image" Target="../media/image2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7" Type="http://schemas.openxmlformats.org/officeDocument/2006/relationships/slide" Target="slide5.xml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slide" Target="slide24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6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971600" y="2060848"/>
            <a:ext cx="67687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entury Gothic" pitchFamily="34" charset="0"/>
              </a:rPr>
              <a:t>TRABAJAEN</a:t>
            </a:r>
            <a:r>
              <a:rPr lang="es-ES" sz="5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  <a:lumOff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 pitchFamily="34" charset="0"/>
              </a:rPr>
              <a:t/>
            </a:r>
            <a:br>
              <a:rPr lang="es-ES" sz="5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  <a:lumOff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 pitchFamily="34" charset="0"/>
              </a:rPr>
            </a:br>
            <a:endParaRPr lang="es-ES" sz="5400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5">
                  <a:lumMod val="75000"/>
                  <a:lumOff val="2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Century Gothic" pitchFamily="34" charset="0"/>
            </a:endParaRPr>
          </a:p>
          <a:p>
            <a:pPr algn="ctr"/>
            <a:r>
              <a:rPr lang="es-ES" sz="4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  <a:lumOff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 pitchFamily="34" charset="0"/>
              </a:rPr>
              <a:t>Secretaría </a:t>
            </a:r>
            <a:r>
              <a:rPr lang="es-ES" sz="4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  <a:lumOff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 pitchFamily="34" charset="0"/>
              </a:rPr>
              <a:t>de economía</a:t>
            </a:r>
            <a:r>
              <a:rPr 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  <a:lumOff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 pitchFamily="34" charset="0"/>
              </a:rPr>
              <a:t/>
            </a:r>
            <a:br>
              <a:rPr 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  <a:lumOff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 pitchFamily="34" charset="0"/>
              </a:rPr>
            </a:br>
            <a:endParaRPr lang="es-MX" sz="5400" dirty="0">
              <a:solidFill>
                <a:schemeClr val="accent5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80" y="315496"/>
            <a:ext cx="3200400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91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1628800"/>
            <a:ext cx="4104456" cy="4104456"/>
          </a:xfrm>
        </p:spPr>
        <p:txBody>
          <a:bodyPr>
            <a:noAutofit/>
          </a:bodyPr>
          <a:lstStyle/>
          <a:p>
            <a:pPr algn="just"/>
            <a:endParaRPr lang="es-MX" sz="1300" b="1" i="1" dirty="0" smtClean="0">
              <a:latin typeface="Arial Narrow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s-MX" sz="1400" b="1" dirty="0" smtClean="0">
                <a:latin typeface="Century Gothic" pitchFamily="34" charset="0"/>
              </a:rPr>
              <a:t>Este es un manual que tiene como objetivo proporcionarte las principales características del portal </a:t>
            </a:r>
            <a:r>
              <a:rPr lang="es-MX" sz="1400" b="1" dirty="0" err="1" smtClean="0">
                <a:latin typeface="Century Gothic" pitchFamily="34" charset="0"/>
              </a:rPr>
              <a:t>Trabajaen</a:t>
            </a:r>
            <a:r>
              <a:rPr lang="es-MX" sz="1400" b="1" dirty="0" smtClean="0">
                <a:latin typeface="Century Gothic" pitchFamily="34" charset="0"/>
              </a:rPr>
              <a:t>, lo que te permitirá identificar la operación de los procesos de selección de las convocatorias  del Servicio Profesional de Carrera en la Administración Pública Federal,</a:t>
            </a:r>
            <a:r>
              <a:rPr lang="es-MX" sz="1400" b="1" dirty="0">
                <a:latin typeface="Century Gothic" pitchFamily="34" charset="0"/>
              </a:rPr>
              <a:t> tener un fácil </a:t>
            </a:r>
            <a:r>
              <a:rPr lang="es-MX" sz="1400" b="1" dirty="0" smtClean="0">
                <a:latin typeface="Century Gothic" pitchFamily="34" charset="0"/>
              </a:rPr>
              <a:t>acceso, </a:t>
            </a:r>
            <a:r>
              <a:rPr lang="es-MX" sz="1400" b="1" dirty="0">
                <a:latin typeface="Century Gothic" pitchFamily="34" charset="0"/>
              </a:rPr>
              <a:t>así como la posibilidad de postularte para alguna de las vacantes de la D</a:t>
            </a:r>
            <a:r>
              <a:rPr lang="es-MX" sz="1400" b="1" dirty="0" smtClean="0">
                <a:latin typeface="Century Gothic" pitchFamily="34" charset="0"/>
              </a:rPr>
              <a:t>ependencia</a:t>
            </a:r>
            <a:r>
              <a:rPr lang="es-MX" sz="1400" b="1" dirty="0">
                <a:latin typeface="Century Gothic" pitchFamily="34" charset="0"/>
              </a:rPr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s-MX" sz="1300" b="1" i="1" dirty="0" smtClean="0">
              <a:latin typeface="Arial Narrow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s-MX" sz="1300" b="1" i="1" dirty="0">
              <a:latin typeface="Arial Narrow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s-MX" sz="1300" b="1" i="1" dirty="0" smtClean="0">
              <a:latin typeface="Arial Narrow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s-MX" sz="1300" b="1" i="1" dirty="0" smtClean="0">
                <a:latin typeface="Arial Narrow" pitchFamily="34" charset="0"/>
              </a:rPr>
              <a:t> </a:t>
            </a:r>
            <a:endParaRPr lang="es-MX" sz="1300" b="1" i="1" dirty="0">
              <a:latin typeface="Arial Narrow" pitchFamily="34" charset="0"/>
            </a:endParaRPr>
          </a:p>
          <a:p>
            <a:pPr algn="just"/>
            <a:endParaRPr lang="es-MX" sz="1300" b="1" i="1" dirty="0" smtClean="0">
              <a:latin typeface="Arial Narrow" pitchFamily="34" charset="0"/>
            </a:endParaRPr>
          </a:p>
          <a:p>
            <a:pPr algn="just"/>
            <a:endParaRPr lang="es-MX" sz="1300" b="1" i="1" dirty="0" smtClean="0">
              <a:latin typeface="Arial Narrow" pitchFamily="34" charset="0"/>
            </a:endParaRPr>
          </a:p>
          <a:p>
            <a:pPr algn="just"/>
            <a:endParaRPr lang="es-MX" sz="1300" b="1" i="1" dirty="0">
              <a:latin typeface="Arial Narrow" pitchFamily="34" charset="0"/>
            </a:endParaRPr>
          </a:p>
          <a:p>
            <a:pPr marL="0" indent="0" algn="just">
              <a:buNone/>
            </a:pPr>
            <a:endParaRPr lang="es-MX" sz="1300" b="1" i="1" dirty="0" smtClean="0">
              <a:latin typeface="Arial Narrow" pitchFamily="34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00125" y="1052736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MX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entury Gothic" pitchFamily="34" charset="0"/>
              </a:rPr>
              <a:t>¡ </a:t>
            </a:r>
            <a:r>
              <a:rPr lang="es-MX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entury Gothic" pitchFamily="34" charset="0"/>
              </a:rPr>
              <a:t>BIENVENIDO</a:t>
            </a:r>
            <a:r>
              <a:rPr lang="es-MX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entury Gothic" pitchFamily="34" charset="0"/>
              </a:rPr>
              <a:t>!</a:t>
            </a:r>
            <a:endParaRPr lang="es-MX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entury Gothic" pitchFamily="34" charset="0"/>
            </a:endParaRPr>
          </a:p>
        </p:txBody>
      </p:sp>
      <p:sp>
        <p:nvSpPr>
          <p:cNvPr id="2" name="AutoShape 2" descr="data:image/jpg;base64,/9j/4AAQSkZJRgABAQAAAQABAAD/2wCEAAkGBhQSEBUUEhQVFBQUFBQUFBQVFBQVFRUVFBQXFBQQFBUXHCceGBwjGRQUHy8gJCcpLCwsFx4xNTAqNSYsLikBCQoKDgwOGg8PGiwkHyQsKSwpLC4pKSwtKS0sKSwsLCwtKSwsKSwqLCwsLCw0KS0sLS4sLCksKSwsKi4sKSksLP/AABEIAMIBAwMBIgACEQEDEQH/xAAbAAABBQEBAAAAAAAAAAAAAAAFAAIDBAYBB//EAEIQAAIBAgQDBgMFBQYGAwEAAAECEQADBBIhMQVBUQYTImFxgTKRoRRCUrHBI4KS0fAWM1NicuEVQ7LC0vFzouIk/8QAGgEAAgMBAQAAAAAAAAAAAAAAAAECAwQFBv/EADERAAIBAgQDBwQCAgMAAAAAAAABAgMRBBIhMUFRkQUTMnGBobEiYdHwweEUkjRCUv/aAAwDAQACEQMRAD8Als2qvWrdR2kq3bWs5cPRKmC01RUgpDOgU8CuCnCmI6BTopCnCgBAV2KVOFAjgFdilXaAEBXYrP8AaTtOlh7dhbirdutBOQ3TaTKT3htj4iSAoB6zqBBoniOItxkv/alJAJ7tLTp1EaQfXadQNxZTpSqO0SE5qCuzXRSigVvi9wcww/zLB+lWrfHPxJ8j/OtMsBWWqVzOsZSejdgnFKKq2+K2zzI9R/Kp1xKnZlPuKzSo1IeKL6F8asJbNDorkU6uVUWDCKaRTzXDQBGRTStSGmmgCEimMKmNRmgCFhUbCpmFRsKYEDJVe4lW2FROtAihdt1SvWqKXEqpeSmAKNqlVs26VMA/bWrKCobYqZaiSJBTxTBThSGOmpBUYqQGgB4roqJhUi0AOpwpoNdoA7QntJ2hTC2sxK94xAtozRMsFLkDXIsySOQqzxfii4ey11gSFgBRuzMQqqOkkjU7anlWG4g9wXsQMdh7Ra53WTxKxthfgS07yMubcEKrHOCRznFXIN2HfZrxN1bht4hHv98LiKArM4CeEiSoygLMsFg6KVz0asYRV1XMJ3BkdIQrMeE5o3jMwBiBQQY57THKsZgNHdnaBIKvmAbMGHM5hDAk6ZXnjlw7ZR6D/wAprrYedKktdfQ5teNWpt8h/LThbrMXOJXDu7e3h/6Yqu9wnck+uv51qlj4rZGdYKT3Zq3vIvxMo9WA/M1EeI2/xT6KzfUCKy2eNtPTT8qXf1TLtCXCKLFglxZpf+Pqvw5//qPoWn6V3+17jZZ9T/8An9azayTEajl+tOFl+h/L86y1K8qm6XQ0QoqGzfU0lrto33rQ/dYj85q7Z7XWT8QdfUSPof0rHGyecD1YUxmUbuvtJrI4JmlSZ6Fa4xZf4bie5yn5NFWZnUa15qGQ/eJ/d/nT7eJCnwlx5qwWo92S7w9FNRtWJwnH7+d4uMVUIIfK2pzE8umWrh7XXFfKyI3hzSJU7keY5VHIx50ac1GaC2u11s/EjL6Qw/SpbXanDNp3qg7Q0r9SI+tCpyeyHmjzCTVE1dtX1fVGVvNSG/KuMNd9OlRtYZC4qtcWrjiq9wUwKRSlUxWlQAVU1KDUANSK1RJEwNPBqIGnA0hkoNPBqEGpAaAJRXZqMGnFqAJBUOMxqWrbXLjBUUSSfkPUkwAOZIFPzViuN41sacRbtXrS28OEbIGWb0S5fvZ/ZgZYGhGoJ5U0riZR4rxC1i719cUmIt5bYOGV1Kd2AJZ7lrNJzMRqQdA2q5SRCEKp+0DEFQLKSCCrLIZQI2IBMDKwcmFI8Tb+OvYhBcvuFNsKMwXJdLf3iPl8MSQ2Vh8JEEAt4h/EeLkyTlQa7QogksRoAAMxJygASdBWiMbFMmTXsTlPiIk6nxSR1LHb6mnfbrP+IT6Kf1rI43ixPwSInxczPL00FDzfY7sfmalcjY3zcRsgSM591UVB/wAdtdFHrcJ/lWHAJ60b7P8AZd8Q0mVtg6tH0XqfoPpRcdjSYPGd6YtBCecL4V82aT+p8qtYvFC0MqnNcIhnjbyUcvTlzk0sTct2E7qyMsfERy6682PXlWT4pxXdVJzbFun+9AlqWMR2g7ssuZi0knLt6EzqRtVR+1Lnr7sf0oLdWuKtK5KwUPH35Ae8mmvxy6eYHoo/Wqq4aakGHpAdbit78Z9tPyqM8QuHd2/ib+dWF4eT5Ul4frQBsOymFP2YMTq7M0mSdDkHP/LU2PWLw/8AjP8A11e7NWowlrzWf4iT+tVuPKBcTqUcewZI+pNS4EOIOxt7KhI3Og/nQSrWMu5m8hp/OimE7IXLwXubuHuXGQP3K3lW6srmIKvAJA1MExrXewkFRpJy0uZJtylZFvs92c7ywLjpeRAzM91MPibjtbABVcO1sd3MhwS/UGdIqPiXHGtqr2Ge1mZgLTYhcTKACHaZyGdIO+sARqVxfBmZxduDiGHuHKIt2e/tToALF1Li5V2hdY0EmsjxzGi9fZ1zQQozPGdyqhTduZdMzEFjHXc7khBVZXlr++475VoFbHbq8PjRH8xKn9R9K1eDxPeWkuRlzqGiZifOvMragkAmASAT0BOpr0fCcUssALbCAAAPIaAVzO0KVOm0oKzNNGUpXuTkUqWalXMNBeU1KpqBTUimokiYGng1EDTxSGSA09TUQNPBoGSg12mA0E7R8YNs27Vu4iXLrqpdipNtCyrnyHeS4A5bnlRYQP7XcaNy3ctWkZktuq37vjFoRq9pmVT4RK5ySBEjXWg2ONi5cW7h7LIqKGe0ZRRmMErk/uyQoXOp+4NNNbLLfw117HfKTfcyWIC5rhlUzEDunMlSWJU5k1WJrJ8e7QNbL2LLQgaS2WGzMozgc0nQMAYJQHUgGr4K2pVJlrjfGLaMYzHcKDAcjk1yNAxETGkzAA0GWxOKe4fEfQDYU21bk61bFoDlUyJUtpyNMiD6Vf8AsxImNta1HAOx2ZhdvDw6EWyPi/zMOQ2058/MsBU4D2WN2HcFbe+xl/ToPP5da0mNxwRe7teEARppA5BenrU+P4lAyrttI/TyrMY/FwdPiiPQbgnz3j1qWxHcqcRxp+Bd+Z6eXrQa7gyBPvRIWZ0qy1mBUSQFxmEi2rdSR9Jqvh01o3i7M4c6fC2nzj8jVHCYQRmMjpHSgCe3Y86lt4cetNQ9J+S/ypwtNyP0BpgSlKa65QT0BPyE1Gc07n5AfpVmzgM0SW1ZRGmuZgOnnSEb3h+EyWraH7qIu5GqqAdj1rN9rJW8kbG243J2ZOvrWrDVk+0+KD3Qo+4CJ82gkfRa2YWj3s1HhxKJzyq4JwmHDuqs62wTBd82Vf8AM2UEx6Cj3Zvgt1s7InfWX7zDutu9bt3XAyOWtC5DHXuz8JnYjWgFqyWYKN2IA9SYH1rdcR7PC1Crwz7RaVVm9av3Xulso7ws1lmRSHzCMkCK7leWW0efl+UZoK+pSxFpcBavZF4gj3UNoC9bGGtqX1Dlkcm4wCsQAAOumlYoijnaHGDwWUW/bS3LG3fud4y3HAmIVYGUJAgHeaCkU6MWo3e7CT1KuIbSKJ9m7BLzQi80tWs7NYSFFebxtXvKrfodGlHLE01tNBSqQUqxFpdU1IpqBTUqmkSJQaepqIGnqaQEwNOBqIGo8djBats5BbKB4ViSSQqqJ01JA96QyHi/HbeHADEl3nIigE6buZIAUaSSQKw1vFWHw8stx8SbrOGYlluMc2a44Oa0wEvbIifDpvVzF8WxKXbGLdbah1UAgjJkKu4t585aSLjSSoAKIetI2yl9710wzkhrbiHzQCrKohrZEoyspkjKZIJm+ECqUgJxG/ba0oUMbuzSWISIE22nxBhyYZlIPiYEQD4jhSVDR4how/I+n86PnC+NnJMsSdY3JnYaD0Gg5VA65zlWJES0Tl1gAD7zTsBVpAH8NwBiSB6c4q4OG6yAJ9CZ6COvlRvC9m00L5yzaIguHMepYgwPPkPOjXDuCJYliZbUyWJCDoub/qOp8hpUrEblHgvZ7LD3gMw1VOS9C3VvoPM61ax2Onwjbn/m/wBvz/NY/HnlIEx89iemsaUKxOMCCTudR6dT5eXM6eYBbixrECB8R26KPxEfkOfsaE3cKR5+cEk+Z1othuD5xN7MXuCVTMVyJ/i3MsankPYaDS1d7NWMwRVYsRJJdzlXbORPsB19DTytjvYzqWD0+lPupAkyTsB1J2HzrRYjs/ZUqiqc77eN9FHxXDryn3JAoe+DTPKTlXwpLFp/Fc1PPYeQJ+9SlGwJ3Bhs+ELv1O0n0rn2I0V7ind3URgU4VgdqmGGJoibdcNo0ADxgutEuF4abtsdGzfwgt+YFM7o1d4Jam+Z+7aJ93YAfRGoE9gvj8QLdtmPIaeZ5D51j8FhTevKhZVLt4ncwqjdrjHoBJPpRPtHiZYWwTC6tqTqdh7D867wnhOGayzYm+bDMw7mLbXSwWe8YqsQJygEncN0r0GEgqNLPLeW3H29/IwzblKy4DuGcHNq+RcWyWZCcM11gcNdcMuouA5G8OeJMZsobpRriXZu6l8XrltMJZt2Qbl6wUso9wWyxNkIxLMXZUAG+WdJqnhPsVkFRjrjo3x2mwJa2/mVa6IP+YQw5EUH7QW8IGBwbXSp+JLiBch0+BsxJB10Oojc1ZaVSfH/AFf87e4XSX9grFYhrjs7nM7sXcnmzGWPzJqreaAasEVSxzbD3q3FVO6pOXQVKOeSRFhbeZwPOvQODWIUVjeBWJea32CSFrxzep1ixSps0qQFpTUimoVqRTUSRMDTwaiBp4NAD7l4KCzEKo1JYgADqSdBWTxuL+03bs31FlQVtqrObblQGbM1q4pLlWUjfZtDlNd49xVLypkLm0jy7DOtoshDJnuLqq5kK5jABdW+7QS/xCw+KBY3u6AC5pR7wnWTmBLhSZCs2waG8WlkYkJMI8ItEWna82drcnK7gMveme8RSAHRnkMVGYEyRlOlZ7zNBYfCoRZLeBBJFtRl8KiTC8qEY7H/ALRu7PgnwwGAIGmYAmQDEwSSJiTE1G3FWA5n1Lf+Qq9FQWyl+RCTGh8TnosgQPP/ANUWwfDUSB3Ia6w8KQMiL1YmSB1aJJ0HShfARdvv4dl3eXGSdtCxk+XPyrcYbChBzJMZmPxMQIzN/UDYRUkRbKeC4cllS3hBOrtAUegHJRyH5nWqWLxJczqFHwr1/wA7foOXrta4hfzei7Dz/FQXHY0WxJ1J0Vdp9eg86YjmJuhd4JPLy5sfIf7DWoMLhEJNy6M2+VDszRpm5e3Lz1muOMWxGaSZliUHiI2Gl3RRyA/MkmcdpFPQwdihHtpc0qJIK2MJaRJYZ3bU/wB4AWOyjoo29NasYLh9pEJbVjqzAXBJ/CvkNgP50KTtRJlkDfvZdtNAc2nlTr/aHMZ7uAAAoliSdoB7uCxJA161bnS4EcpPfsKNBmFy6CW8b/s7QMBNTuZj1LHlTDY9PlVi1h21ZvjaC0bCNkHkPqSTzqTIen5VB6sexTFn+opNZNXlXyP0p3deRpCuDDhzXfs5omLI/oGnd0PP5GiwXA5wx6CpeGuLYxFw8mVB55EDQPVrpFEzh5/9Vm8Ri5tBR997l1v37jZB7LH0rRhqHfVFEhUnljcpXXLMSdyST71aXit0gICCoAUIUVl0HJSDqdyepqXhbWUlr6l9gqCRPNnJ0BjQR50UfjOkYZrNkdDb7t/4jKn5iuxiq1pd2qOZLi/CvZv29SGHpfTm7y1+C3+V8lXD8He6JbDZB+MMbPvDSPkKp8W4VatCUvq7aeADMfPxLpp7V3HWMQ3iuZ3H4p7xfYqStD71goxVhBGhHTyqGHpVJTUu9Vv/ADHVdZN+yROtUgouPdvzenwl7tkBoReeWJoljXhD56UOw9uWArP2vV1VNeb/AII4WOjkaTs7hdBWvQQKC8FsQBRo1543nJpU2lQBaU1KtQrUimkMmU0E43xtf2mHABm2wuOzOipnGWM4tsoIBB8RA1GtTcc4wbCDKuZmOmgyqoZQ7mWWYzjSR1JABNAMRirwvMVB7wgsclu4ly34AtzPbOYFWREMhiJthgRVtKm5ySRCcsqIftIjIbQDLmYtbC5knW5bV0MPazNI1iGCn4atXsRYuW0AW2pGtwwAGfUC4gI/ZypGZQSpIBEazTTHXLNtrBClTDCYfISARdsODC5k0JUwytrOlO4XwsPcUXT3aEwXI0Gk/OOVegh2fDJ9WnJrW/oc+Vd30J04XbbYKf8ASf5Gp7HZ7O2UAjbM0t4PTXVo2HudIBo8a4bYtXv2JDx96N95Hnrp8vWi3De06qoVkyAaDu4IH7ra/U1nl2fVtmirr36ElXjszRYXCpZQKohR7kk7kncknnzqHFYidBtVW1xNLpkMCfursR5kfiI+Ww5ksxWICiTO8ADdmOyr5n/fQCscouDtJWLE77FbG38o1kkmFUbsY2Htz2A1NCb2BcyWysT0ZgAN8o8P15/ICTC4t3uvktC8yg52zhUtqPuKxEBdNTpmInYaEsOMQyKwwd3IwkFWRpB2MaGqmWLQy93gbE/BPo4/WKi/4Oy/8t/ofyNav7QASGW5bZYzBk2naYNSW8TbO7fxKw+pFFguZFeHsDpbufwP/KjnZng+c98w8Inu53LbG5B5DUD3PSixsrdPdoR4hLsv3bcwf3m1UfvH7tGUshQAoAAEADQADkBTSE2VjZrndVa7qeVI2hUiFyn3VPFup+59fnXRZ/rSgCv3dPSzU4sn+hU1uyaLCB+NIS2WPITWHw+HPhRdT4VHmdAK03a/GaraHkzf9o/X5UM4VhbmV71tZNuAsKWIZwRmAHNRrz3FdzCRWHoOtK13or6fZdWZpJ1aigtuP8+w7jOIe2e4WRbtrkgjR2+/c1HNiYPSIqvicDbW2jZnVnUsEgOIBIDFhEBiDGhq6nae8BluBbo5rcQT9Ip93iOFvkd7be20BQ1tpUACAMp2A8hVMf8AJoqKdN23lKDTzejSer14/Y2N0ark82vBSTVvVfbyKHC7UK11HZHsgOwPwOA0BZUg66CDv1obdcsSTqSSSfMmTRvi1u3ZsrbtPnF096zRBKrKosf6sx9qBXGgE9BNbsI1Vcq/B6K6s7Lf7733MuI+hRpcVvba7/qwK4ldlo6fnUnB7MvNUbjySetaDgGG2rzGKq97UlPmb6ccsUjU8OtwtWiaZYWBTjWQtOTSps0qLDLQNMxmJKWndVzFVLBesCY0rqms3exl/vnJLgAsoFtsvd5JIlHlHzJDy2WdQCCIIlcTdiDEY+81vM7SyOfu23ta6ESoVkR7bfeDBlYazsy7Yv4W4tw5rd1GGWSRcXTwOJ3UqNCCQRI6iidnhly7hx3bW1tEsDdWRbZlLM1ljJ7mF8QQ6EHwkVb/AOHPdtWRcsXGsWUZUYXQbrAmQVFzLlt8woA5cq62DqRpP6krPcx1k5begIwGFa89y80aBrzQqgfGMz5RCgS2giCdNgaLYpvE4lNLV0TOo8ahQ/WJLEwPhOn4n4bCsUJs5yhC5O8hTpuwSYOgAkFJ38yL47iXJVWt93CwYXKD4pAHltpPIdJPapzjWlaLVvgxSTitSmLXfXCFyjQks0INBJduQJ6DmQBJ35ieH3LZIdGUjLMqRGcZlDdCQZg60yzdA5ddQeceGZBEA9Ndd6I4bibCNQ8Z4VwW1cLbmCQSSAogMYC7VueaO2xTo9wWBU32l4jM2xUa6gNAbKeUgRI5T1opbWwzEXFZOpt+J5RIKhdBL3MxLZTl0AFVcVw4KQEcXTkBfJsrGZWZ12nrG4FJuFT6Zx6oNY6phLhHGrKJbsvbyWhrcyeI3WEZe8mPDpJAmYA20rbP2ktNbH2dlu3XIS3b1BzHm4OqqACSfLqRXl74dlALKQGEqSCAQZEgnfUH5GuCsk+zaM9YaFyxM1uew8O4YLNvKTmYktcuHd3OrOenkOQAFBsXetv+3dQbSnLh0yjNfuHRbgnqZCjaJc6RGJt9oL4tm2bjMjCCrHMCvNZPiAI0MEaE0XTtcLl1XvJlCJlRU1VS057kHmVCqOgDfiNYK3Z1WPhV/IujiYPcLYfCZASYzuczlRAzREKOSgaAdB1JmWKbhuI2rvwOCemx+R1q0Ldc2UJR0asXZkyALTu7qx3VOFjyqIFXuqcLVWxYpws0AV0w9dxDi2jM2gUEn25VbCVle2vEYC2Rzh39Pur89fYVfhqLrVFBEKkskbmVxeINy4zndjP8gPTQUVW3jLNpSqvbRZJiNZMlnXXyGo0ApdmuHM7s6qGNpSyg7G4fgB99farGBOKTEL3neAM3jzyUK7uT934Qdq6mOxEczoxyPIrtS46bJeXHXdBhaLUVUeZZnZOPD7v1+Cr/AGnLaX7Vu6OpAVvn/tUljC4S+wVe8sudh8S7SdTPn0pJ2l7vw2rVsWhoAwJZh+JjO5+lV+MqhW3fsju+8zhkGkMsBojkQ39TWVUGppQhKlm8LjLS9r2lDZdPU0OqnFuUlUtumtbXtpLdgvGXFLkoISYQSTCjbf5+9CuK3oWPxfkKIUB4lezXD0Gg/Wuljp9xhsqer0MFBd5VzPzILKSwFbPg1iAKy3CrMtW34bagV5CR1kEBTWNOJqNjUUByaVNmlTGB+0FtzdXxEKACijZjr3iyCCXACsozCQGA1puH4dduvluZ2X4TCnO6LLZULKO9bQsqElokjORRfiOFNy3lVsrSCDrEgyJjWhFrjN6ypt3VzISJkkiVIIM/CTppIBrTQo94vpavy/dDNVnKL20NfwzA28ubKtuyIKptnCSRevk/EBqQG2mTrtLiMSb+m1rod7vmwOyf5T8XPTQgsBxxLoi7dICxlV4GfXwliNHI8O8DnuJBu/cyCW9Y51bK6eWas+RSqsW7Iku3gok0Pvvm1cCOSnUDzI2J/KmNdJOZt+Q/D5+vn8vODvJPp8qCRSxfC7UFp7uAST90DqQaoXuD3Fy+EkvqqAHPEwMybidNPON5FG8Omq3WWRM2LfO6/K+w5Ku49c2+UUcsYb7MveuO9xN05bSbS5HwjoANz91RHMk7aGNrQdr3X3K5UYswUshhh8JHhcdDMFTynlTxfBGo1gATqCZMkncaaQOlen4Ps1bNs/aAt645zXLjDUtEQh3VQIAA5Cs3iOxqXrzrhWKpb0dnOZO90/ZIQJMDcmY0Gtdanj6crZ1ZmaVCS21BK8cuFAGfMq2yq5jm7sXCFYJzVsqRMNAJpXjYuFm7s2wASFtkEHKBlScuhMmWKj4FG7Fqj4l2XxFiS9slR99fEvuRt7xVBb59fhGu4C7AHce1a404S+qm+hS5NaSCX9nXZA1ordDXO6VUMuzwCcq75ZzweiE6AiRjLBIO40PtvVizjSviUsHEQw0MzJOcEERA01qtV1NTXiZCTXAVEcJxy9b+FyR0bxD66j2oeBXaslTjNWkrkFJrY1eC7Zj/AJqEeaaj+E6/U0ewPFrV34HUn8J0b+E615tXa51XsulPw6GiOIktz1cJTgtebYPj9+18Nwx+FvEPkdvajuD7dcrtv3Q/9rfzrl1ey60PDqaI4mL30NRib620Z2MBQWPoK8ux2LN24ztuxJ9Oi+wge1aLtP2jS7bVLRJDHM8gjb4V189fYVl4rpdm4V0ouclZsoxFTM7IeuJYKFDEAEsADHiIAnTyAq/he019NM+YdHGb67/WhhrlbK2EoVlapBPzSIU8RVpu8ZNeoeHF8Nd/v7AU/jtae5Aj9aocdvJnFu0Zt2hlUzMk+J3nnJMe1DzTay0uzqdGopwcrK9ottpPmr7aX6mieMnUg4ySu+Nkn5aFfF3cqE9B9eVZsmivGr+y+5/ShlpJIFcbtetnq5F/1+WasJC0L8w5wPD1rsKsCgfCLEAVoEGlcNm06xqNjXWNRsaAETSqMmlQBaJ0oDxLDZWLqSpOpgyD6g6UbVqocTskinCTg7oGk9zNnF25hxlP4k0Hup0onhMRcC/snF1Rrl5id/CTp7Gs1j7JVjNQW7xUypIPlXRp4x2tNXXX2/FjLKguBubXHQdGBU+f9SKlw18uROUqbgGSfFcXZogfCJBI5zG2hytjtE0RdUXB5/EPQ0QtXbNz+7uZCRBV56zGYa7irnGlV8Ds+q/PyVNTieh22S03fXTmbkF1ygSfCN4GpJ6yegBHhljNdN64QXIhF/w7ZOijzPM+Ucq8uu2L1tzd1zFcveA8oPwuu3voeYNEcB22xCXAXVSkajxAAEywTLIJ03PrprWeVOrSV7Jrmtf31DPfS2p6bxTEOQLVk5Xf4rn+Fb+9c/1clHXXlRDA4RLNtbaDKqiAOfUknmSdSeZNebYft6udszMAxBUgJlygGMwVsx9yBppoamsdqTde0yhhJYs9wkPkGmYLbMLALggjz8zV/kPewOoktdDWXrxxeJNsaYbDkG8eV26NVsz+Ffib2FUsVwi1ina6yBVbS3lGRiv+M8bs24B2WOZNDuG4pSBbnMGVfCxFkEXDL+HUXC7Ajf4dNAROpQSPPmOh6VNYvK9HYScJrmYLivZpbb5bd0MYHhbRpYwEkaEmCRtMHpQzG8Mu2TFxGXoSPCfRhoa9BvWVOIEgAgI0nchC0H5vpPNRUP20tcyCMrMAGOzR4mAP3gBmWDA+UVuodsVY+OzS9GUyo05bOx55RfFdmbqWw8BgVDEKZYaEuCB+CBmOwJitLxXs9YaPB3bMd1IAHWRqD6ACqH9n8Vh5+z3MynddATHVWlfr5V1odpQrWyOz5Pj6mfubb6+X4MoyxodxyrgrRPxNJy4zDnPly59Q3MK5DamAd51yrNR2OFWbyO4upbfxOLZMKiKx0OhYnLl9cxP3SDtWIsrzjb7rVexX3fJgIUqIX+BXktrcZGhwzRBJVVy+NxHhBzCCaoGtEZxn4Xcraa3OVyKdXKkAyKUU41w0hoYRTGqQ1R4tfy2z1bQfrVVWapwc3wLIRzNIBYq9nct1OnpyqfhtqWqnRrg9ivBVZucnJ7s70VZWRo+H24FEpqrhFgVOxqkmcZqjZq6WqJ2oA4WrtRFq5QBbR6kIka1UR6nV6QwZxLgIfbes1jeCOnLSt6Grj2g24p7CseYshG9creYvs8j8ooRieyZHwmpKQrAjA8bu2j4XMdDqPlRaz2gsv/e2yjfjtae5U6GhOJ4O6cqpMhG9aYYmcdU/3zKpU0zXDCJdByG3eB5fDc+R1Pz9qhPDFBgM9ppnKeWszt7SQdKy6MQZBg0Xwnaa4oC3ALq9HEkejbir+8pVPGrPmtP69vUX1LR2kuT/AG/uaThnELth0LIt1VIJuBUYgBfhXKudVB2Gu/LmRwnbezcGU27veNo1klrguIoABc6GYDSNdzoRQHC8QsXfguNZb8LmV9nGo95qXF4Bom4i3F/HAdT++NveqZYRy1ptS9n+H1K+5w7el4Pqvz7epsbfF8IbhMFIVpVTEiVYIVBhWlN99IqxheIBQptWVafCArpmRQsQQ3w6WtdYY6ia84u4O0fxppAKsdoiATOnlUmA41cw7wt6A6lSSobcwJBGggxGuseoy5HTlazT5MqqYCrTj3lOakuZ61ZthxLHNI00AyggGB57a03BcStMvgJMFhqGDEggtoRJILCY2mKC8OvMWK9+rBlJVxmLQ/hQjL4TBRzmO0AbCitrhNsEGNvYRA0IG40BgyJ13JNWQd9lrxKqcs2qRbBt3gRCuBoQQCPTXn/XShON7GWX1SbZ8vEv8J/Q0YtIFEKABvAAAk7mBUoNbaVarS1jKxbKEZboyDcIxmH+Ai6gYPA18Q+9lPiUxOqmfOm4ji9hiFv2WVo/aNlCtmMZgACGI8I1LTqfKNkzaUsRwhLqeLu3OXNkIkgASYMQDGsTNUVO3lGtknTvbdxdn+GbKfZuanmzWvtdXR5/jsBYL5rVz9nlDMADIdy2XD2lOrGAN9hJJ5VV4hwK9ZAzofhVmgEhMzMoVzEAyp0rTY7sSh8VstbnaZK+06/WqiDGYVAqolxUYkMJc5TqUAmVWQG0G6gzpXZw3bWHqpKnU15T0fXYx1ezqsLtx05x19tzJ1wmtDa4vYuN/wD0WgrgnxBNJYCS6qVJh/Hrm0LLG0BuKW7a3WFli9sRlY7nwgnkPvSJgbV3KdZydnFr46nOlC2tyqTWf4ziMzxyX8+dGr97KpboKyztJk865Xa9fLTVNcfhGvBwvLNyO2lkgVqeF2YArP8AD7ctWrwFuvKs6qCVrQV1mps00tURiZqhd667VXuPTEdL0qgL0qAuWbb1Oj0Ot3aspcpDLyvUgaqaXKlD0AWQ1dmoA9OD0AOewrbihmN7PI+womHpwagDE47s4y7UJuYdl3FemkA71TxHCUblTUmKx51V3A8Yu2T+zdh5Tp8q0ON7LA6rQLF8FdOVTjO2xFxCtjtRbf8Av7UHncteE/vLsafe4NZxGtq4rHpOR/TK2hrMMhG4ritFa44qVsstV9/34KnSW60PTOzHE/syrZvlgFPgzKMqgsSywQTrmJkRz1g1tMNjFuKGUgg66efKvFcF2mvIMrEXE/DcGYe3SjfDu0NomUdsNc9S1s++495qyCw8ndfS36r96mfupQba1PVlepA1Y3C9pbyCbiC6n+JaIPvpp8wK0XDuJret50mCSNRGo3FU42+GpOpuuHmaMLTdaooBOxlZgGbKDu0THsKIW1CvlUAIQxZ8wdnRRLAEaCYiB1oJmp1u8VMgwRsRvXjIVrO8lrfc9RKjdWTDOHY3FYuTFxoA5KqeN3A8gAB61ALC3V8ChDnCJqdZBJzT0EGR1qsnEySc8sGUoRMEAkHw6QNR0qzhscsQkKUA7rOQdSZdiTpmiI9K0RnCpZN8993+629EUOE4Xa/r924cwbxLg1t1zNkurOUmCCDExJ12B2rMY3sYh1tOV8m8Q+Y1H1rZcUxUhVBXQS4QALnJMnTcxFDi1WU+0MRg52oTaXLddHck8JTrxvVim/froeS9rcI9grbeJbxaGQRMD6zWbov2q4r9oxVxx8M5E/0roD76n3oVbWTXop4mriEp1d7cDhypQpScae1wrwq1WlwgoNw63tRu1tVDAnJqNmprPUTvRYYrj1XuPXXuVWuXKYhxuUqqm7SoAntVat0qVICZamWlSpASCnClSpgOFPWlSpDHinUqVADhVXGKI2pUqAMxxK2NdB8qA3BrSpVKImRiu1ylUhBfs1iGW+oVmAJ1gkT6xXp+Hci4kEiRJjST1PWlSpY/XB+pdgP+Sg2a5XKVeNPTHaVcpUAcNUuMNGHukaHurmv7hpUqnDxIb2PEKmwnxVylXsDyTNJgaJrtSpVAY16helSpgV7lVrtKlTQisTSpUqiB/9k="/>
          <p:cNvSpPr>
            <a:spLocks noChangeAspect="1" noChangeArrowheads="1"/>
          </p:cNvSpPr>
          <p:nvPr/>
        </p:nvSpPr>
        <p:spPr bwMode="auto">
          <a:xfrm>
            <a:off x="76200" y="-695325"/>
            <a:ext cx="184785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dirty="0"/>
          </a:p>
        </p:txBody>
      </p:sp>
      <p:sp>
        <p:nvSpPr>
          <p:cNvPr id="6" name="AutoShape 4" descr="data:image/jpg;base64,/9j/4AAQSkZJRgABAQAAAQABAAD/2wCEAAkGBhQSEBUUEhQVFBQUFBQUFBQVFBQVFRUVFBQXFBQQFBUXHCceGBwjGRQUHy8gJCcpLCwsFx4xNTAqNSYsLikBCQoKDgwOGg8PGiwkHyQsKSwpLC4pKSwtKS0sKSwsLCwtKSwsKSwqLCwsLCw0KS0sLS4sLCksKSwsKi4sKSksLP/AABEIAMIBAwMBIgACEQEDEQH/xAAbAAABBQEBAAAAAAAAAAAAAAAFAAIDBAYBB//EAEIQAAIBAgQDBgMFBQYGAwEAAAECEQADBBIhMQVBUQYTImFxgTKRoRRCUrHBI4KS0fAWM1NicuEVQ7LC0vFzouIk/8QAGgEAAgMBAQAAAAAAAAAAAAAAAAECAwQFBv/EADERAAIBAgQDBwQCAgMAAAAAAAABAgMRBBIhMUFRkQUTMnGBobEiYdHwweEUkjRCUv/aAAwDAQACEQMRAD8Als2qvWrdR2kq3bWs5cPRKmC01RUgpDOgU8CuCnCmI6BTopCnCgBAV2KVOFAjgFdilXaAEBXYrP8AaTtOlh7dhbirdutBOQ3TaTKT3htj4iSAoB6zqBBoniOItxkv/alJAJ7tLTp1EaQfXadQNxZTpSqO0SE5qCuzXRSigVvi9wcww/zLB+lWrfHPxJ8j/OtMsBWWqVzOsZSejdgnFKKq2+K2zzI9R/Kp1xKnZlPuKzSo1IeKL6F8asJbNDorkU6uVUWDCKaRTzXDQBGRTStSGmmgCEimMKmNRmgCFhUbCpmFRsKYEDJVe4lW2FROtAihdt1SvWqKXEqpeSmAKNqlVs26VMA/bWrKCobYqZaiSJBTxTBThSGOmpBUYqQGgB4roqJhUi0AOpwpoNdoA7QntJ2hTC2sxK94xAtozRMsFLkDXIsySOQqzxfii4ey11gSFgBRuzMQqqOkkjU7anlWG4g9wXsQMdh7Ra53WTxKxthfgS07yMubcEKrHOCRznFXIN2HfZrxN1bht4hHv98LiKArM4CeEiSoygLMsFg6KVz0asYRV1XMJ3BkdIQrMeE5o3jMwBiBQQY57THKsZgNHdnaBIKvmAbMGHM5hDAk6ZXnjlw7ZR6D/wAprrYedKktdfQ5teNWpt8h/LThbrMXOJXDu7e3h/6Yqu9wnck+uv51qlj4rZGdYKT3Zq3vIvxMo9WA/M1EeI2/xT6KzfUCKy2eNtPTT8qXf1TLtCXCKLFglxZpf+Pqvw5//qPoWn6V3+17jZZ9T/8An9azayTEajl+tOFl+h/L86y1K8qm6XQ0QoqGzfU0lrto33rQ/dYj85q7Z7XWT8QdfUSPof0rHGyecD1YUxmUbuvtJrI4JmlSZ6Fa4xZf4bie5yn5NFWZnUa15qGQ/eJ/d/nT7eJCnwlx5qwWo92S7w9FNRtWJwnH7+d4uMVUIIfK2pzE8umWrh7XXFfKyI3hzSJU7keY5VHIx50ac1GaC2u11s/EjL6Qw/SpbXanDNp3qg7Q0r9SI+tCpyeyHmjzCTVE1dtX1fVGVvNSG/KuMNd9OlRtYZC4qtcWrjiq9wUwKRSlUxWlQAVU1KDUANSK1RJEwNPBqIGnA0hkoNPBqEGpAaAJRXZqMGnFqAJBUOMxqWrbXLjBUUSSfkPUkwAOZIFPzViuN41sacRbtXrS28OEbIGWb0S5fvZ/ZgZYGhGoJ5U0riZR4rxC1i719cUmIt5bYOGV1Kd2AJZ7lrNJzMRqQdA2q5SRCEKp+0DEFQLKSCCrLIZQI2IBMDKwcmFI8Tb+OvYhBcvuFNsKMwXJdLf3iPl8MSQ2Vh8JEEAt4h/EeLkyTlQa7QogksRoAAMxJygASdBWiMbFMmTXsTlPiIk6nxSR1LHb6mnfbrP+IT6Kf1rI43ixPwSInxczPL00FDzfY7sfmalcjY3zcRsgSM591UVB/wAdtdFHrcJ/lWHAJ60b7P8AZd8Q0mVtg6tH0XqfoPpRcdjSYPGd6YtBCecL4V82aT+p8qtYvFC0MqnNcIhnjbyUcvTlzk0sTct2E7qyMsfERy6682PXlWT4pxXdVJzbFun+9AlqWMR2g7ssuZi0knLt6EzqRtVR+1Lnr7sf0oLdWuKtK5KwUPH35Ae8mmvxy6eYHoo/Wqq4aakGHpAdbit78Z9tPyqM8QuHd2/ib+dWF4eT5Ul4frQBsOymFP2YMTq7M0mSdDkHP/LU2PWLw/8AjP8A11e7NWowlrzWf4iT+tVuPKBcTqUcewZI+pNS4EOIOxt7KhI3Og/nQSrWMu5m8hp/OimE7IXLwXubuHuXGQP3K3lW6srmIKvAJA1MExrXewkFRpJy0uZJtylZFvs92c7ywLjpeRAzM91MPibjtbABVcO1sd3MhwS/UGdIqPiXHGtqr2Ge1mZgLTYhcTKACHaZyGdIO+sARqVxfBmZxduDiGHuHKIt2e/tToALF1Li5V2hdY0EmsjxzGi9fZ1zQQozPGdyqhTduZdMzEFjHXc7khBVZXlr++475VoFbHbq8PjRH8xKn9R9K1eDxPeWkuRlzqGiZifOvMragkAmASAT0BOpr0fCcUssALbCAAAPIaAVzO0KVOm0oKzNNGUpXuTkUqWalXMNBeU1KpqBTUimokiYGng1EDTxSGSA09TUQNPBoGSg12mA0E7R8YNs27Vu4iXLrqpdipNtCyrnyHeS4A5bnlRYQP7XcaNy3ctWkZktuq37vjFoRq9pmVT4RK5ySBEjXWg2ONi5cW7h7LIqKGe0ZRRmMErk/uyQoXOp+4NNNbLLfw117HfKTfcyWIC5rhlUzEDunMlSWJU5k1WJrJ8e7QNbL2LLQgaS2WGzMozgc0nQMAYJQHUgGr4K2pVJlrjfGLaMYzHcKDAcjk1yNAxETGkzAA0GWxOKe4fEfQDYU21bk61bFoDlUyJUtpyNMiD6Vf8AsxImNta1HAOx2ZhdvDw6EWyPi/zMOQ2058/MsBU4D2WN2HcFbe+xl/ToPP5da0mNxwRe7teEARppA5BenrU+P4lAyrttI/TyrMY/FwdPiiPQbgnz3j1qWxHcqcRxp+Bd+Z6eXrQa7gyBPvRIWZ0qy1mBUSQFxmEi2rdSR9Jqvh01o3i7M4c6fC2nzj8jVHCYQRmMjpHSgCe3Y86lt4cetNQ9J+S/ypwtNyP0BpgSlKa65QT0BPyE1Gc07n5AfpVmzgM0SW1ZRGmuZgOnnSEb3h+EyWraH7qIu5GqqAdj1rN9rJW8kbG243J2ZOvrWrDVk+0+KD3Qo+4CJ82gkfRa2YWj3s1HhxKJzyq4JwmHDuqs62wTBd82Vf8AM2UEx6Cj3Zvgt1s7InfWX7zDutu9bt3XAyOWtC5DHXuz8JnYjWgFqyWYKN2IA9SYH1rdcR7PC1Crwz7RaVVm9av3Xulso7ws1lmRSHzCMkCK7leWW0efl+UZoK+pSxFpcBavZF4gj3UNoC9bGGtqX1Dlkcm4wCsQAAOumlYoijnaHGDwWUW/bS3LG3fud4y3HAmIVYGUJAgHeaCkU6MWo3e7CT1KuIbSKJ9m7BLzQi80tWs7NYSFFebxtXvKrfodGlHLE01tNBSqQUqxFpdU1IpqBTUqmkSJQaepqIGnqaQEwNOBqIGo8djBats5BbKB4ViSSQqqJ01JA96QyHi/HbeHADEl3nIigE6buZIAUaSSQKw1vFWHw8stx8SbrOGYlluMc2a44Oa0wEvbIifDpvVzF8WxKXbGLdbah1UAgjJkKu4t585aSLjSSoAKIetI2yl9710wzkhrbiHzQCrKohrZEoyspkjKZIJm+ECqUgJxG/ba0oUMbuzSWISIE22nxBhyYZlIPiYEQD4jhSVDR4how/I+n86PnC+NnJMsSdY3JnYaD0Gg5VA65zlWJES0Tl1gAD7zTsBVpAH8NwBiSB6c4q4OG6yAJ9CZ6COvlRvC9m00L5yzaIguHMepYgwPPkPOjXDuCJYliZbUyWJCDoub/qOp8hpUrEblHgvZ7LD3gMw1VOS9C3VvoPM61ax2Onwjbn/m/wBvz/NY/HnlIEx89iemsaUKxOMCCTudR6dT5eXM6eYBbixrECB8R26KPxEfkOfsaE3cKR5+cEk+Z1othuD5xN7MXuCVTMVyJ/i3MsankPYaDS1d7NWMwRVYsRJJdzlXbORPsB19DTytjvYzqWD0+lPupAkyTsB1J2HzrRYjs/ZUqiqc77eN9FHxXDryn3JAoe+DTPKTlXwpLFp/Fc1PPYeQJ+9SlGwJ3Bhs+ELv1O0n0rn2I0V7ind3URgU4VgdqmGGJoibdcNo0ADxgutEuF4abtsdGzfwgt+YFM7o1d4Jam+Z+7aJ93YAfRGoE9gvj8QLdtmPIaeZ5D51j8FhTevKhZVLt4ncwqjdrjHoBJPpRPtHiZYWwTC6tqTqdh7D867wnhOGayzYm+bDMw7mLbXSwWe8YqsQJygEncN0r0GEgqNLPLeW3H29/IwzblKy4DuGcHNq+RcWyWZCcM11gcNdcMuouA5G8OeJMZsobpRriXZu6l8XrltMJZt2Qbl6wUso9wWyxNkIxLMXZUAG+WdJqnhPsVkFRjrjo3x2mwJa2/mVa6IP+YQw5EUH7QW8IGBwbXSp+JLiBch0+BsxJB10Oojc1ZaVSfH/AFf87e4XSX9grFYhrjs7nM7sXcnmzGWPzJqreaAasEVSxzbD3q3FVO6pOXQVKOeSRFhbeZwPOvQODWIUVjeBWJea32CSFrxzep1ixSps0qQFpTUimoVqRTUSRMDTwaiBp4NAD7l4KCzEKo1JYgADqSdBWTxuL+03bs31FlQVtqrObblQGbM1q4pLlWUjfZtDlNd49xVLypkLm0jy7DOtoshDJnuLqq5kK5jABdW+7QS/xCw+KBY3u6AC5pR7wnWTmBLhSZCs2waG8WlkYkJMI8ItEWna82drcnK7gMveme8RSAHRnkMVGYEyRlOlZ7zNBYfCoRZLeBBJFtRl8KiTC8qEY7H/ALRu7PgnwwGAIGmYAmQDEwSSJiTE1G3FWA5n1Lf+Qq9FQWyl+RCTGh8TnosgQPP/ANUWwfDUSB3Ia6w8KQMiL1YmSB1aJJ0HShfARdvv4dl3eXGSdtCxk+XPyrcYbChBzJMZmPxMQIzN/UDYRUkRbKeC4cllS3hBOrtAUegHJRyH5nWqWLxJczqFHwr1/wA7foOXrta4hfzei7Dz/FQXHY0WxJ1J0Vdp9eg86YjmJuhd4JPLy5sfIf7DWoMLhEJNy6M2+VDszRpm5e3Lz1muOMWxGaSZliUHiI2Gl3RRyA/MkmcdpFPQwdihHtpc0qJIK2MJaRJYZ3bU/wB4AWOyjoo29NasYLh9pEJbVjqzAXBJ/CvkNgP50KTtRJlkDfvZdtNAc2nlTr/aHMZ7uAAAoliSdoB7uCxJA161bnS4EcpPfsKNBmFy6CW8b/s7QMBNTuZj1LHlTDY9PlVi1h21ZvjaC0bCNkHkPqSTzqTIen5VB6sexTFn+opNZNXlXyP0p3deRpCuDDhzXfs5omLI/oGnd0PP5GiwXA5wx6CpeGuLYxFw8mVB55EDQPVrpFEzh5/9Vm8Ri5tBR997l1v37jZB7LH0rRhqHfVFEhUnljcpXXLMSdyST71aXit0gICCoAUIUVl0HJSDqdyepqXhbWUlr6l9gqCRPNnJ0BjQR50UfjOkYZrNkdDb7t/4jKn5iuxiq1pd2qOZLi/CvZv29SGHpfTm7y1+C3+V8lXD8He6JbDZB+MMbPvDSPkKp8W4VatCUvq7aeADMfPxLpp7V3HWMQ3iuZ3H4p7xfYqStD71goxVhBGhHTyqGHpVJTUu9Vv/ADHVdZN+yROtUgouPdvzenwl7tkBoReeWJoljXhD56UOw9uWArP2vV1VNeb/AII4WOjkaTs7hdBWvQQKC8FsQBRo1543nJpU2lQBaU1KtQrUimkMmU0E43xtf2mHABm2wuOzOipnGWM4tsoIBB8RA1GtTcc4wbCDKuZmOmgyqoZQ7mWWYzjSR1JABNAMRirwvMVB7wgsclu4ly34AtzPbOYFWREMhiJthgRVtKm5ySRCcsqIftIjIbQDLmYtbC5knW5bV0MPazNI1iGCn4atXsRYuW0AW2pGtwwAGfUC4gI/ZypGZQSpIBEazTTHXLNtrBClTDCYfISARdsODC5k0JUwytrOlO4XwsPcUXT3aEwXI0Gk/OOVegh2fDJ9WnJrW/oc+Vd30J04XbbYKf8ASf5Gp7HZ7O2UAjbM0t4PTXVo2HudIBo8a4bYtXv2JDx96N95Hnrp8vWi3De06qoVkyAaDu4IH7ra/U1nl2fVtmirr36ElXjszRYXCpZQKohR7kk7kncknnzqHFYidBtVW1xNLpkMCfursR5kfiI+Ww5ksxWICiTO8ADdmOyr5n/fQCscouDtJWLE77FbG38o1kkmFUbsY2Htz2A1NCb2BcyWysT0ZgAN8o8P15/ICTC4t3uvktC8yg52zhUtqPuKxEBdNTpmInYaEsOMQyKwwd3IwkFWRpB2MaGqmWLQy93gbE/BPo4/WKi/4Oy/8t/ofyNav7QASGW5bZYzBk2naYNSW8TbO7fxKw+pFFguZFeHsDpbufwP/KjnZng+c98w8Inu53LbG5B5DUD3PSixsrdPdoR4hLsv3bcwf3m1UfvH7tGUshQAoAAEADQADkBTSE2VjZrndVa7qeVI2hUiFyn3VPFup+59fnXRZ/rSgCv3dPSzU4sn+hU1uyaLCB+NIS2WPITWHw+HPhRdT4VHmdAK03a/GaraHkzf9o/X5UM4VhbmV71tZNuAsKWIZwRmAHNRrz3FdzCRWHoOtK13or6fZdWZpJ1aigtuP8+w7jOIe2e4WRbtrkgjR2+/c1HNiYPSIqvicDbW2jZnVnUsEgOIBIDFhEBiDGhq6nae8BluBbo5rcQT9Ip93iOFvkd7be20BQ1tpUACAMp2A8hVMf8AJoqKdN23lKDTzejSer14/Y2N0ark82vBSTVvVfbyKHC7UK11HZHsgOwPwOA0BZUg66CDv1obdcsSTqSSSfMmTRvi1u3ZsrbtPnF096zRBKrKosf6sx9qBXGgE9BNbsI1Vcq/B6K6s7Lf7733MuI+hRpcVvba7/qwK4ldlo6fnUnB7MvNUbjySetaDgGG2rzGKq97UlPmb6ccsUjU8OtwtWiaZYWBTjWQtOTSps0qLDLQNMxmJKWndVzFVLBesCY0rqms3exl/vnJLgAsoFtsvd5JIlHlHzJDy2WdQCCIIlcTdiDEY+81vM7SyOfu23ta6ESoVkR7bfeDBlYazsy7Yv4W4tw5rd1GGWSRcXTwOJ3UqNCCQRI6iidnhly7hx3bW1tEsDdWRbZlLM1ljJ7mF8QQ6EHwkVb/AOHPdtWRcsXGsWUZUYXQbrAmQVFzLlt8woA5cq62DqRpP6krPcx1k5begIwGFa89y80aBrzQqgfGMz5RCgS2giCdNgaLYpvE4lNLV0TOo8ahQ/WJLEwPhOn4n4bCsUJs5yhC5O8hTpuwSYOgAkFJ38yL47iXJVWt93CwYXKD4pAHltpPIdJPapzjWlaLVvgxSTitSmLXfXCFyjQks0INBJduQJ6DmQBJ35ieH3LZIdGUjLMqRGcZlDdCQZg60yzdA5ddQeceGZBEA9Ndd6I4bibCNQ8Z4VwW1cLbmCQSSAogMYC7VueaO2xTo9wWBU32l4jM2xUa6gNAbKeUgRI5T1opbWwzEXFZOpt+J5RIKhdBL3MxLZTl0AFVcVw4KQEcXTkBfJsrGZWZ12nrG4FJuFT6Zx6oNY6phLhHGrKJbsvbyWhrcyeI3WEZe8mPDpJAmYA20rbP2ktNbH2dlu3XIS3b1BzHm4OqqACSfLqRXl74dlALKQGEqSCAQZEgnfUH5GuCsk+zaM9YaFyxM1uew8O4YLNvKTmYktcuHd3OrOenkOQAFBsXetv+3dQbSnLh0yjNfuHRbgnqZCjaJc6RGJt9oL4tm2bjMjCCrHMCvNZPiAI0MEaE0XTtcLl1XvJlCJlRU1VS057kHmVCqOgDfiNYK3Z1WPhV/IujiYPcLYfCZASYzuczlRAzREKOSgaAdB1JmWKbhuI2rvwOCemx+R1q0Ldc2UJR0asXZkyALTu7qx3VOFjyqIFXuqcLVWxYpws0AV0w9dxDi2jM2gUEn25VbCVle2vEYC2Rzh39Pur89fYVfhqLrVFBEKkskbmVxeINy4zndjP8gPTQUVW3jLNpSqvbRZJiNZMlnXXyGo0ApdmuHM7s6qGNpSyg7G4fgB99farGBOKTEL3neAM3jzyUK7uT934Qdq6mOxEczoxyPIrtS46bJeXHXdBhaLUVUeZZnZOPD7v1+Cr/AGnLaX7Vu6OpAVvn/tUljC4S+wVe8sudh8S7SdTPn0pJ2l7vw2rVsWhoAwJZh+JjO5+lV+MqhW3fsju+8zhkGkMsBojkQ39TWVUGppQhKlm8LjLS9r2lDZdPU0OqnFuUlUtumtbXtpLdgvGXFLkoISYQSTCjbf5+9CuK3oWPxfkKIUB4lezXD0Gg/Wuljp9xhsqer0MFBd5VzPzILKSwFbPg1iAKy3CrMtW34bagV5CR1kEBTWNOJqNjUUByaVNmlTGB+0FtzdXxEKACijZjr3iyCCXACsozCQGA1puH4dduvluZ2X4TCnO6LLZULKO9bQsqElokjORRfiOFNy3lVsrSCDrEgyJjWhFrjN6ypt3VzISJkkiVIIM/CTppIBrTQo94vpavy/dDNVnKL20NfwzA28ubKtuyIKptnCSRevk/EBqQG2mTrtLiMSb+m1rod7vmwOyf5T8XPTQgsBxxLoi7dICxlV4GfXwliNHI8O8DnuJBu/cyCW9Y51bK6eWas+RSqsW7Iku3gok0Pvvm1cCOSnUDzI2J/KmNdJOZt+Q/D5+vn8vODvJPp8qCRSxfC7UFp7uAST90DqQaoXuD3Fy+EkvqqAHPEwMybidNPON5FG8Omq3WWRM2LfO6/K+w5Ku49c2+UUcsYb7MveuO9xN05bSbS5HwjoANz91RHMk7aGNrQdr3X3K5UYswUshhh8JHhcdDMFTynlTxfBGo1gATqCZMkncaaQOlen4Ps1bNs/aAt645zXLjDUtEQh3VQIAA5Cs3iOxqXrzrhWKpb0dnOZO90/ZIQJMDcmY0Gtdanj6crZ1ZmaVCS21BK8cuFAGfMq2yq5jm7sXCFYJzVsqRMNAJpXjYuFm7s2wASFtkEHKBlScuhMmWKj4FG7Fqj4l2XxFiS9slR99fEvuRt7xVBb59fhGu4C7AHce1a404S+qm+hS5NaSCX9nXZA1ordDXO6VUMuzwCcq75ZzweiE6AiRjLBIO40PtvVizjSviUsHEQw0MzJOcEERA01qtV1NTXiZCTXAVEcJxy9b+FyR0bxD66j2oeBXaslTjNWkrkFJrY1eC7Zj/AJqEeaaj+E6/U0ewPFrV34HUn8J0b+E615tXa51XsulPw6GiOIktz1cJTgtebYPj9+18Nwx+FvEPkdvajuD7dcrtv3Q/9rfzrl1ey60PDqaI4mL30NRib620Z2MBQWPoK8ux2LN24ztuxJ9Oi+wge1aLtP2jS7bVLRJDHM8gjb4V189fYVl4rpdm4V0ouclZsoxFTM7IeuJYKFDEAEsADHiIAnTyAq/he019NM+YdHGb67/WhhrlbK2EoVlapBPzSIU8RVpu8ZNeoeHF8Nd/v7AU/jtae5Aj9aocdvJnFu0Zt2hlUzMk+J3nnJMe1DzTay0uzqdGopwcrK9ottpPmr7aX6mieMnUg4ySu+Nkn5aFfF3cqE9B9eVZsmivGr+y+5/ShlpJIFcbtetnq5F/1+WasJC0L8w5wPD1rsKsCgfCLEAVoEGlcNm06xqNjXWNRsaAETSqMmlQBaJ0oDxLDZWLqSpOpgyD6g6UbVqocTskinCTg7oGk9zNnF25hxlP4k0Hup0onhMRcC/snF1Rrl5id/CTp7Gs1j7JVjNQW7xUypIPlXRp4x2tNXXX2/FjLKguBubXHQdGBU+f9SKlw18uROUqbgGSfFcXZogfCJBI5zG2hytjtE0RdUXB5/EPQ0QtXbNz+7uZCRBV56zGYa7irnGlV8Ds+q/PyVNTieh22S03fXTmbkF1ygSfCN4GpJ6yegBHhljNdN64QXIhF/w7ZOijzPM+Ucq8uu2L1tzd1zFcveA8oPwuu3voeYNEcB22xCXAXVSkajxAAEywTLIJ03PrprWeVOrSV7Jrmtf31DPfS2p6bxTEOQLVk5Xf4rn+Fb+9c/1clHXXlRDA4RLNtbaDKqiAOfUknmSdSeZNebYft6udszMAxBUgJlygGMwVsx9yBppoamsdqTde0yhhJYs9wkPkGmYLbMLALggjz8zV/kPewOoktdDWXrxxeJNsaYbDkG8eV26NVsz+Ffib2FUsVwi1ina6yBVbS3lGRiv+M8bs24B2WOZNDuG4pSBbnMGVfCxFkEXDL+HUXC7Ajf4dNAROpQSPPmOh6VNYvK9HYScJrmYLivZpbb5bd0MYHhbRpYwEkaEmCRtMHpQzG8Mu2TFxGXoSPCfRhoa9BvWVOIEgAgI0nchC0H5vpPNRUP20tcyCMrMAGOzR4mAP3gBmWDA+UVuodsVY+OzS9GUyo05bOx55RfFdmbqWw8BgVDEKZYaEuCB+CBmOwJitLxXs9YaPB3bMd1IAHWRqD6ACqH9n8Vh5+z3MynddATHVWlfr5V1odpQrWyOz5Pj6mfubb6+X4MoyxodxyrgrRPxNJy4zDnPly59Q3MK5DamAd51yrNR2OFWbyO4upbfxOLZMKiKx0OhYnLl9cxP3SDtWIsrzjb7rVexX3fJgIUqIX+BXktrcZGhwzRBJVVy+NxHhBzCCaoGtEZxn4Xcraa3OVyKdXKkAyKUU41w0hoYRTGqQ1R4tfy2z1bQfrVVWapwc3wLIRzNIBYq9nct1OnpyqfhtqWqnRrg9ivBVZucnJ7s70VZWRo+H24FEpqrhFgVOxqkmcZqjZq6WqJ2oA4WrtRFq5QBbR6kIka1UR6nV6QwZxLgIfbes1jeCOnLSt6Grj2g24p7CseYshG9creYvs8j8ooRieyZHwmpKQrAjA8bu2j4XMdDqPlRaz2gsv/e2yjfjtae5U6GhOJ4O6cqpMhG9aYYmcdU/3zKpU0zXDCJdByG3eB5fDc+R1Pz9qhPDFBgM9ppnKeWszt7SQdKy6MQZBg0Xwnaa4oC3ALq9HEkejbir+8pVPGrPmtP69vUX1LR2kuT/AG/uaThnELth0LIt1VIJuBUYgBfhXKudVB2Gu/LmRwnbezcGU27veNo1klrguIoABc6GYDSNdzoRQHC8QsXfguNZb8LmV9nGo95qXF4Bom4i3F/HAdT++NveqZYRy1ptS9n+H1K+5w7el4Pqvz7epsbfF8IbhMFIVpVTEiVYIVBhWlN99IqxheIBQptWVafCArpmRQsQQ3w6WtdYY6ia84u4O0fxppAKsdoiATOnlUmA41cw7wt6A6lSSobcwJBGggxGuseoy5HTlazT5MqqYCrTj3lOakuZ61ZthxLHNI00AyggGB57a03BcStMvgJMFhqGDEggtoRJILCY2mKC8OvMWK9+rBlJVxmLQ/hQjL4TBRzmO0AbCitrhNsEGNvYRA0IG40BgyJ13JNWQd9lrxKqcs2qRbBt3gRCuBoQQCPTXn/XShON7GWX1SbZ8vEv8J/Q0YtIFEKABvAAAk7mBUoNbaVarS1jKxbKEZboyDcIxmH+Ai6gYPA18Q+9lPiUxOqmfOm4ji9hiFv2WVo/aNlCtmMZgACGI8I1LTqfKNkzaUsRwhLqeLu3OXNkIkgASYMQDGsTNUVO3lGtknTvbdxdn+GbKfZuanmzWvtdXR5/jsBYL5rVz9nlDMADIdy2XD2lOrGAN9hJJ5VV4hwK9ZAzofhVmgEhMzMoVzEAyp0rTY7sSh8VstbnaZK+06/WqiDGYVAqolxUYkMJc5TqUAmVWQG0G6gzpXZw3bWHqpKnU15T0fXYx1ezqsLtx05x19tzJ1wmtDa4vYuN/wD0WgrgnxBNJYCS6qVJh/Hrm0LLG0BuKW7a3WFli9sRlY7nwgnkPvSJgbV3KdZydnFr46nOlC2tyqTWf4ziMzxyX8+dGr97KpboKyztJk865Xa9fLTVNcfhGvBwvLNyO2lkgVqeF2YArP8AD7ctWrwFuvKs6qCVrQV1mps00tURiZqhd667VXuPTEdL0qgL0qAuWbb1Oj0Ot3aspcpDLyvUgaqaXKlD0AWQ1dmoA9OD0AOewrbihmN7PI+womHpwagDE47s4y7UJuYdl3FemkA71TxHCUblTUmKx51V3A8Yu2T+zdh5Tp8q0ON7LA6rQLF8FdOVTjO2xFxCtjtRbf8Av7UHncteE/vLsafe4NZxGtq4rHpOR/TK2hrMMhG4ritFa44qVsstV9/34KnSW60PTOzHE/syrZvlgFPgzKMqgsSywQTrmJkRz1g1tMNjFuKGUgg66efKvFcF2mvIMrEXE/DcGYe3SjfDu0NomUdsNc9S1s++495qyCw8ndfS36r96mfupQba1PVlepA1Y3C9pbyCbiC6n+JaIPvpp8wK0XDuJret50mCSNRGo3FU42+GpOpuuHmaMLTdaooBOxlZgGbKDu0THsKIW1CvlUAIQxZ8wdnRRLAEaCYiB1oJmp1u8VMgwRsRvXjIVrO8lrfc9RKjdWTDOHY3FYuTFxoA5KqeN3A8gAB61ALC3V8ChDnCJqdZBJzT0EGR1qsnEySc8sGUoRMEAkHw6QNR0qzhscsQkKUA7rOQdSZdiTpmiI9K0RnCpZN8993+629EUOE4Xa/r924cwbxLg1t1zNkurOUmCCDExJ12B2rMY3sYh1tOV8m8Q+Y1H1rZcUxUhVBXQS4QALnJMnTcxFDi1WU+0MRg52oTaXLddHck8JTrxvVim/froeS9rcI9grbeJbxaGQRMD6zWbov2q4r9oxVxx8M5E/0roD76n3oVbWTXop4mriEp1d7cDhypQpScae1wrwq1WlwgoNw63tRu1tVDAnJqNmprPUTvRYYrj1XuPXXuVWuXKYhxuUqqm7SoAntVat0qVICZamWlSpASCnClSpgOFPWlSpDHinUqVADhVXGKI2pUqAMxxK2NdB8qA3BrSpVKImRiu1ylUhBfs1iGW+oVmAJ1gkT6xXp+Hci4kEiRJjST1PWlSpY/XB+pdgP+Sg2a5XKVeNPTHaVcpUAcNUuMNGHukaHurmv7hpUqnDxIb2PEKmwnxVylXsDyTNJgaJrtSpVAY16helSpgV7lVrtKlTQisTSpUqiB/9k="/>
          <p:cNvSpPr>
            <a:spLocks noChangeAspect="1" noChangeArrowheads="1"/>
          </p:cNvSpPr>
          <p:nvPr/>
        </p:nvSpPr>
        <p:spPr bwMode="auto">
          <a:xfrm>
            <a:off x="228600" y="-542925"/>
            <a:ext cx="184785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dirty="0"/>
          </a:p>
        </p:txBody>
      </p:sp>
      <p:sp>
        <p:nvSpPr>
          <p:cNvPr id="7" name="AutoShape 6" descr="data:image/jpg;base64,/9j/4AAQSkZJRgABAQAAAQABAAD/2wCEAAkGBhQSEBUUEhQVFBQUFBQUFBQVFBQVFRUVFBQXFBQQFBUXHCceGBwjGRQUHy8gJCcpLCwsFx4xNTAqNSYsLikBCQoKDgwOGg8PGiwkHyQsKSwpLC4pKSwtKS0sKSwsLCwtKSwsKSwqLCwsLCw0KS0sLS4sLCksKSwsKi4sKSksLP/AABEIAMIBAwMBIgACEQEDEQH/xAAbAAABBQEBAAAAAAAAAAAAAAAFAAIDBAYBB//EAEIQAAIBAgQDBgMFBQYGAwEAAAECEQADBBIhMQVBUQYTImFxgTKRoRRCUrHBI4KS0fAWM1NicuEVQ7LC0vFzouIk/8QAGgEAAgMBAQAAAAAAAAAAAAAAAAECAwQFBv/EADERAAIBAgQDBwQCAgMAAAAAAAABAgMRBBIhMUFRkQUTMnGBobEiYdHwweEUkjRCUv/aAAwDAQACEQMRAD8Als2qvWrdR2kq3bWs5cPRKmC01RUgpDOgU8CuCnCmI6BTopCnCgBAV2KVOFAjgFdilXaAEBXYrP8AaTtOlh7dhbirdutBOQ3TaTKT3htj4iSAoB6zqBBoniOItxkv/alJAJ7tLTp1EaQfXadQNxZTpSqO0SE5qCuzXRSigVvi9wcww/zLB+lWrfHPxJ8j/OtMsBWWqVzOsZSejdgnFKKq2+K2zzI9R/Kp1xKnZlPuKzSo1IeKL6F8asJbNDorkU6uVUWDCKaRTzXDQBGRTStSGmmgCEimMKmNRmgCFhUbCpmFRsKYEDJVe4lW2FROtAihdt1SvWqKXEqpeSmAKNqlVs26VMA/bWrKCobYqZaiSJBTxTBThSGOmpBUYqQGgB4roqJhUi0AOpwpoNdoA7QntJ2hTC2sxK94xAtozRMsFLkDXIsySOQqzxfii4ey11gSFgBRuzMQqqOkkjU7anlWG4g9wXsQMdh7Ra53WTxKxthfgS07yMubcEKrHOCRznFXIN2HfZrxN1bht4hHv98LiKArM4CeEiSoygLMsFg6KVz0asYRV1XMJ3BkdIQrMeE5o3jMwBiBQQY57THKsZgNHdnaBIKvmAbMGHM5hDAk6ZXnjlw7ZR6D/wAprrYedKktdfQ5teNWpt8h/LThbrMXOJXDu7e3h/6Yqu9wnck+uv51qlj4rZGdYKT3Zq3vIvxMo9WA/M1EeI2/xT6KzfUCKy2eNtPTT8qXf1TLtCXCKLFglxZpf+Pqvw5//qPoWn6V3+17jZZ9T/8An9azayTEajl+tOFl+h/L86y1K8qm6XQ0QoqGzfU0lrto33rQ/dYj85q7Z7XWT8QdfUSPof0rHGyecD1YUxmUbuvtJrI4JmlSZ6Fa4xZf4bie5yn5NFWZnUa15qGQ/eJ/d/nT7eJCnwlx5qwWo92S7w9FNRtWJwnH7+d4uMVUIIfK2pzE8umWrh7XXFfKyI3hzSJU7keY5VHIx50ac1GaC2u11s/EjL6Qw/SpbXanDNp3qg7Q0r9SI+tCpyeyHmjzCTVE1dtX1fVGVvNSG/KuMNd9OlRtYZC4qtcWrjiq9wUwKRSlUxWlQAVU1KDUANSK1RJEwNPBqIGnA0hkoNPBqEGpAaAJRXZqMGnFqAJBUOMxqWrbXLjBUUSSfkPUkwAOZIFPzViuN41sacRbtXrS28OEbIGWb0S5fvZ/ZgZYGhGoJ5U0riZR4rxC1i719cUmIt5bYOGV1Kd2AJZ7lrNJzMRqQdA2q5SRCEKp+0DEFQLKSCCrLIZQI2IBMDKwcmFI8Tb+OvYhBcvuFNsKMwXJdLf3iPl8MSQ2Vh8JEEAt4h/EeLkyTlQa7QogksRoAAMxJygASdBWiMbFMmTXsTlPiIk6nxSR1LHb6mnfbrP+IT6Kf1rI43ixPwSInxczPL00FDzfY7sfmalcjY3zcRsgSM591UVB/wAdtdFHrcJ/lWHAJ60b7P8AZd8Q0mVtg6tH0XqfoPpRcdjSYPGd6YtBCecL4V82aT+p8qtYvFC0MqnNcIhnjbyUcvTlzk0sTct2E7qyMsfERy6682PXlWT4pxXdVJzbFun+9AlqWMR2g7ssuZi0knLt6EzqRtVR+1Lnr7sf0oLdWuKtK5KwUPH35Ae8mmvxy6eYHoo/Wqq4aakGHpAdbit78Z9tPyqM8QuHd2/ib+dWF4eT5Ul4frQBsOymFP2YMTq7M0mSdDkHP/LU2PWLw/8AjP8A11e7NWowlrzWf4iT+tVuPKBcTqUcewZI+pNS4EOIOxt7KhI3Og/nQSrWMu5m8hp/OimE7IXLwXubuHuXGQP3K3lW6srmIKvAJA1MExrXewkFRpJy0uZJtylZFvs92c7ywLjpeRAzM91MPibjtbABVcO1sd3MhwS/UGdIqPiXHGtqr2Ge1mZgLTYhcTKACHaZyGdIO+sARqVxfBmZxduDiGHuHKIt2e/tToALF1Li5V2hdY0EmsjxzGi9fZ1zQQozPGdyqhTduZdMzEFjHXc7khBVZXlr++475VoFbHbq8PjRH8xKn9R9K1eDxPeWkuRlzqGiZifOvMragkAmASAT0BOpr0fCcUssALbCAAAPIaAVzO0KVOm0oKzNNGUpXuTkUqWalXMNBeU1KpqBTUimokiYGng1EDTxSGSA09TUQNPBoGSg12mA0E7R8YNs27Vu4iXLrqpdipNtCyrnyHeS4A5bnlRYQP7XcaNy3ctWkZktuq37vjFoRq9pmVT4RK5ySBEjXWg2ONi5cW7h7LIqKGe0ZRRmMErk/uyQoXOp+4NNNbLLfw117HfKTfcyWIC5rhlUzEDunMlSWJU5k1WJrJ8e7QNbL2LLQgaS2WGzMozgc0nQMAYJQHUgGr4K2pVJlrjfGLaMYzHcKDAcjk1yNAxETGkzAA0GWxOKe4fEfQDYU21bk61bFoDlUyJUtpyNMiD6Vf8AsxImNta1HAOx2ZhdvDw6EWyPi/zMOQ2058/MsBU4D2WN2HcFbe+xl/ToPP5da0mNxwRe7teEARppA5BenrU+P4lAyrttI/TyrMY/FwdPiiPQbgnz3j1qWxHcqcRxp+Bd+Z6eXrQa7gyBPvRIWZ0qy1mBUSQFxmEi2rdSR9Jqvh01o3i7M4c6fC2nzj8jVHCYQRmMjpHSgCe3Y86lt4cetNQ9J+S/ypwtNyP0BpgSlKa65QT0BPyE1Gc07n5AfpVmzgM0SW1ZRGmuZgOnnSEb3h+EyWraH7qIu5GqqAdj1rN9rJW8kbG243J2ZOvrWrDVk+0+KD3Qo+4CJ82gkfRa2YWj3s1HhxKJzyq4JwmHDuqs62wTBd82Vf8AM2UEx6Cj3Zvgt1s7InfWX7zDutu9bt3XAyOWtC5DHXuz8JnYjWgFqyWYKN2IA9SYH1rdcR7PC1Crwz7RaVVm9av3Xulso7ws1lmRSHzCMkCK7leWW0efl+UZoK+pSxFpcBavZF4gj3UNoC9bGGtqX1Dlkcm4wCsQAAOumlYoijnaHGDwWUW/bS3LG3fud4y3HAmIVYGUJAgHeaCkU6MWo3e7CT1KuIbSKJ9m7BLzQi80tWs7NYSFFebxtXvKrfodGlHLE01tNBSqQUqxFpdU1IpqBTUqmkSJQaepqIGnqaQEwNOBqIGo8djBats5BbKB4ViSSQqqJ01JA96QyHi/HbeHADEl3nIigE6buZIAUaSSQKw1vFWHw8stx8SbrOGYlluMc2a44Oa0wEvbIifDpvVzF8WxKXbGLdbah1UAgjJkKu4t585aSLjSSoAKIetI2yl9710wzkhrbiHzQCrKohrZEoyspkjKZIJm+ECqUgJxG/ba0oUMbuzSWISIE22nxBhyYZlIPiYEQD4jhSVDR4how/I+n86PnC+NnJMsSdY3JnYaD0Gg5VA65zlWJES0Tl1gAD7zTsBVpAH8NwBiSB6c4q4OG6yAJ9CZ6COvlRvC9m00L5yzaIguHMepYgwPPkPOjXDuCJYliZbUyWJCDoub/qOp8hpUrEblHgvZ7LD3gMw1VOS9C3VvoPM61ax2Onwjbn/m/wBvz/NY/HnlIEx89iemsaUKxOMCCTudR6dT5eXM6eYBbixrECB8R26KPxEfkOfsaE3cKR5+cEk+Z1othuD5xN7MXuCVTMVyJ/i3MsankPYaDS1d7NWMwRVYsRJJdzlXbORPsB19DTytjvYzqWD0+lPupAkyTsB1J2HzrRYjs/ZUqiqc77eN9FHxXDryn3JAoe+DTPKTlXwpLFp/Fc1PPYeQJ+9SlGwJ3Bhs+ELv1O0n0rn2I0V7ind3URgU4VgdqmGGJoibdcNo0ADxgutEuF4abtsdGzfwgt+YFM7o1d4Jam+Z+7aJ93YAfRGoE9gvj8QLdtmPIaeZ5D51j8FhTevKhZVLt4ncwqjdrjHoBJPpRPtHiZYWwTC6tqTqdh7D867wnhOGayzYm+bDMw7mLbXSwWe8YqsQJygEncN0r0GEgqNLPLeW3H29/IwzblKy4DuGcHNq+RcWyWZCcM11gcNdcMuouA5G8OeJMZsobpRriXZu6l8XrltMJZt2Qbl6wUso9wWyxNkIxLMXZUAG+WdJqnhPsVkFRjrjo3x2mwJa2/mVa6IP+YQw5EUH7QW8IGBwbXSp+JLiBch0+BsxJB10Oojc1ZaVSfH/AFf87e4XSX9grFYhrjs7nM7sXcnmzGWPzJqreaAasEVSxzbD3q3FVO6pOXQVKOeSRFhbeZwPOvQODWIUVjeBWJea32CSFrxzep1ixSps0qQFpTUimoVqRTUSRMDTwaiBp4NAD7l4KCzEKo1JYgADqSdBWTxuL+03bs31FlQVtqrObblQGbM1q4pLlWUjfZtDlNd49xVLypkLm0jy7DOtoshDJnuLqq5kK5jABdW+7QS/xCw+KBY3u6AC5pR7wnWTmBLhSZCs2waG8WlkYkJMI8ItEWna82drcnK7gMveme8RSAHRnkMVGYEyRlOlZ7zNBYfCoRZLeBBJFtRl8KiTC8qEY7H/ALRu7PgnwwGAIGmYAmQDEwSSJiTE1G3FWA5n1Lf+Qq9FQWyl+RCTGh8TnosgQPP/ANUWwfDUSB3Ia6w8KQMiL1YmSB1aJJ0HShfARdvv4dl3eXGSdtCxk+XPyrcYbChBzJMZmPxMQIzN/UDYRUkRbKeC4cllS3hBOrtAUegHJRyH5nWqWLxJczqFHwr1/wA7foOXrta4hfzei7Dz/FQXHY0WxJ1J0Vdp9eg86YjmJuhd4JPLy5sfIf7DWoMLhEJNy6M2+VDszRpm5e3Lz1muOMWxGaSZliUHiI2Gl3RRyA/MkmcdpFPQwdihHtpc0qJIK2MJaRJYZ3bU/wB4AWOyjoo29NasYLh9pEJbVjqzAXBJ/CvkNgP50KTtRJlkDfvZdtNAc2nlTr/aHMZ7uAAAoliSdoB7uCxJA161bnS4EcpPfsKNBmFy6CW8b/s7QMBNTuZj1LHlTDY9PlVi1h21ZvjaC0bCNkHkPqSTzqTIen5VB6sexTFn+opNZNXlXyP0p3deRpCuDDhzXfs5omLI/oGnd0PP5GiwXA5wx6CpeGuLYxFw8mVB55EDQPVrpFEzh5/9Vm8Ri5tBR997l1v37jZB7LH0rRhqHfVFEhUnljcpXXLMSdyST71aXit0gICCoAUIUVl0HJSDqdyepqXhbWUlr6l9gqCRPNnJ0BjQR50UfjOkYZrNkdDb7t/4jKn5iuxiq1pd2qOZLi/CvZv29SGHpfTm7y1+C3+V8lXD8He6JbDZB+MMbPvDSPkKp8W4VatCUvq7aeADMfPxLpp7V3HWMQ3iuZ3H4p7xfYqStD71goxVhBGhHTyqGHpVJTUu9Vv/ADHVdZN+yROtUgouPdvzenwl7tkBoReeWJoljXhD56UOw9uWArP2vV1VNeb/AII4WOjkaTs7hdBWvQQKC8FsQBRo1543nJpU2lQBaU1KtQrUimkMmU0E43xtf2mHABm2wuOzOipnGWM4tsoIBB8RA1GtTcc4wbCDKuZmOmgyqoZQ7mWWYzjSR1JABNAMRirwvMVB7wgsclu4ly34AtzPbOYFWREMhiJthgRVtKm5ySRCcsqIftIjIbQDLmYtbC5knW5bV0MPazNI1iGCn4atXsRYuW0AW2pGtwwAGfUC4gI/ZypGZQSpIBEazTTHXLNtrBClTDCYfISARdsODC5k0JUwytrOlO4XwsPcUXT3aEwXI0Gk/OOVegh2fDJ9WnJrW/oc+Vd30J04XbbYKf8ASf5Gp7HZ7O2UAjbM0t4PTXVo2HudIBo8a4bYtXv2JDx96N95Hnrp8vWi3De06qoVkyAaDu4IH7ra/U1nl2fVtmirr36ElXjszRYXCpZQKohR7kk7kncknnzqHFYidBtVW1xNLpkMCfursR5kfiI+Ww5ksxWICiTO8ADdmOyr5n/fQCscouDtJWLE77FbG38o1kkmFUbsY2Htz2A1NCb2BcyWysT0ZgAN8o8P15/ICTC4t3uvktC8yg52zhUtqPuKxEBdNTpmInYaEsOMQyKwwd3IwkFWRpB2MaGqmWLQy93gbE/BPo4/WKi/4Oy/8t/ofyNav7QASGW5bZYzBk2naYNSW8TbO7fxKw+pFFguZFeHsDpbufwP/KjnZng+c98w8Inu53LbG5B5DUD3PSixsrdPdoR4hLsv3bcwf3m1UfvH7tGUshQAoAAEADQADkBTSE2VjZrndVa7qeVI2hUiFyn3VPFup+59fnXRZ/rSgCv3dPSzU4sn+hU1uyaLCB+NIS2WPITWHw+HPhRdT4VHmdAK03a/GaraHkzf9o/X5UM4VhbmV71tZNuAsKWIZwRmAHNRrz3FdzCRWHoOtK13or6fZdWZpJ1aigtuP8+w7jOIe2e4WRbtrkgjR2+/c1HNiYPSIqvicDbW2jZnVnUsEgOIBIDFhEBiDGhq6nae8BluBbo5rcQT9Ip93iOFvkd7be20BQ1tpUACAMp2A8hVMf8AJoqKdN23lKDTzejSer14/Y2N0ark82vBSTVvVfbyKHC7UK11HZHsgOwPwOA0BZUg66CDv1obdcsSTqSSSfMmTRvi1u3ZsrbtPnF096zRBKrKosf6sx9qBXGgE9BNbsI1Vcq/B6K6s7Lf7733MuI+hRpcVvba7/qwK4ldlo6fnUnB7MvNUbjySetaDgGG2rzGKq97UlPmb6ccsUjU8OtwtWiaZYWBTjWQtOTSps0qLDLQNMxmJKWndVzFVLBesCY0rqms3exl/vnJLgAsoFtsvd5JIlHlHzJDy2WdQCCIIlcTdiDEY+81vM7SyOfu23ta6ESoVkR7bfeDBlYazsy7Yv4W4tw5rd1GGWSRcXTwOJ3UqNCCQRI6iidnhly7hx3bW1tEsDdWRbZlLM1ljJ7mF8QQ6EHwkVb/AOHPdtWRcsXGsWUZUYXQbrAmQVFzLlt8woA5cq62DqRpP6krPcx1k5begIwGFa89y80aBrzQqgfGMz5RCgS2giCdNgaLYpvE4lNLV0TOo8ahQ/WJLEwPhOn4n4bCsUJs5yhC5O8hTpuwSYOgAkFJ38yL47iXJVWt93CwYXKD4pAHltpPIdJPapzjWlaLVvgxSTitSmLXfXCFyjQks0INBJduQJ6DmQBJ35ieH3LZIdGUjLMqRGcZlDdCQZg60yzdA5ddQeceGZBEA9Ndd6I4bibCNQ8Z4VwW1cLbmCQSSAogMYC7VueaO2xTo9wWBU32l4jM2xUa6gNAbKeUgRI5T1opbWwzEXFZOpt+J5RIKhdBL3MxLZTl0AFVcVw4KQEcXTkBfJsrGZWZ12nrG4FJuFT6Zx6oNY6phLhHGrKJbsvbyWhrcyeI3WEZe8mPDpJAmYA20rbP2ktNbH2dlu3XIS3b1BzHm4OqqACSfLqRXl74dlALKQGEqSCAQZEgnfUH5GuCsk+zaM9YaFyxM1uew8O4YLNvKTmYktcuHd3OrOenkOQAFBsXetv+3dQbSnLh0yjNfuHRbgnqZCjaJc6RGJt9oL4tm2bjMjCCrHMCvNZPiAI0MEaE0XTtcLl1XvJlCJlRU1VS057kHmVCqOgDfiNYK3Z1WPhV/IujiYPcLYfCZASYzuczlRAzREKOSgaAdB1JmWKbhuI2rvwOCemx+R1q0Ldc2UJR0asXZkyALTu7qx3VOFjyqIFXuqcLVWxYpws0AV0w9dxDi2jM2gUEn25VbCVle2vEYC2Rzh39Pur89fYVfhqLrVFBEKkskbmVxeINy4zndjP8gPTQUVW3jLNpSqvbRZJiNZMlnXXyGo0ApdmuHM7s6qGNpSyg7G4fgB99farGBOKTEL3neAM3jzyUK7uT934Qdq6mOxEczoxyPIrtS46bJeXHXdBhaLUVUeZZnZOPD7v1+Cr/AGnLaX7Vu6OpAVvn/tUljC4S+wVe8sudh8S7SdTPn0pJ2l7vw2rVsWhoAwJZh+JjO5+lV+MqhW3fsju+8zhkGkMsBojkQ39TWVUGppQhKlm8LjLS9r2lDZdPU0OqnFuUlUtumtbXtpLdgvGXFLkoISYQSTCjbf5+9CuK3oWPxfkKIUB4lezXD0Gg/Wuljp9xhsqer0MFBd5VzPzILKSwFbPg1iAKy3CrMtW34bagV5CR1kEBTWNOJqNjUUByaVNmlTGB+0FtzdXxEKACijZjr3iyCCXACsozCQGA1puH4dduvluZ2X4TCnO6LLZULKO9bQsqElokjORRfiOFNy3lVsrSCDrEgyJjWhFrjN6ypt3VzISJkkiVIIM/CTppIBrTQo94vpavy/dDNVnKL20NfwzA28ubKtuyIKptnCSRevk/EBqQG2mTrtLiMSb+m1rod7vmwOyf5T8XPTQgsBxxLoi7dICxlV4GfXwliNHI8O8DnuJBu/cyCW9Y51bK6eWas+RSqsW7Iku3gok0Pvvm1cCOSnUDzI2J/KmNdJOZt+Q/D5+vn8vODvJPp8qCRSxfC7UFp7uAST90DqQaoXuD3Fy+EkvqqAHPEwMybidNPON5FG8Omq3WWRM2LfO6/K+w5Ku49c2+UUcsYb7MveuO9xN05bSbS5HwjoANz91RHMk7aGNrQdr3X3K5UYswUshhh8JHhcdDMFTynlTxfBGo1gATqCZMkncaaQOlen4Ps1bNs/aAt645zXLjDUtEQh3VQIAA5Cs3iOxqXrzrhWKpb0dnOZO90/ZIQJMDcmY0Gtdanj6crZ1ZmaVCS21BK8cuFAGfMq2yq5jm7sXCFYJzVsqRMNAJpXjYuFm7s2wASFtkEHKBlScuhMmWKj4FG7Fqj4l2XxFiS9slR99fEvuRt7xVBb59fhGu4C7AHce1a404S+qm+hS5NaSCX9nXZA1ordDXO6VUMuzwCcq75ZzweiE6AiRjLBIO40PtvVizjSviUsHEQw0MzJOcEERA01qtV1NTXiZCTXAVEcJxy9b+FyR0bxD66j2oeBXaslTjNWkrkFJrY1eC7Zj/AJqEeaaj+E6/U0ewPFrV34HUn8J0b+E615tXa51XsulPw6GiOIktz1cJTgtebYPj9+18Nwx+FvEPkdvajuD7dcrtv3Q/9rfzrl1ey60PDqaI4mL30NRib620Z2MBQWPoK8ux2LN24ztuxJ9Oi+wge1aLtP2jS7bVLRJDHM8gjb4V189fYVl4rpdm4V0ouclZsoxFTM7IeuJYKFDEAEsADHiIAnTyAq/he019NM+YdHGb67/WhhrlbK2EoVlapBPzSIU8RVpu8ZNeoeHF8Nd/v7AU/jtae5Aj9aocdvJnFu0Zt2hlUzMk+J3nnJMe1DzTay0uzqdGopwcrK9ottpPmr7aX6mieMnUg4ySu+Nkn5aFfF3cqE9B9eVZsmivGr+y+5/ShlpJIFcbtetnq5F/1+WasJC0L8w5wPD1rsKsCgfCLEAVoEGlcNm06xqNjXWNRsaAETSqMmlQBaJ0oDxLDZWLqSpOpgyD6g6UbVqocTskinCTg7oGk9zNnF25hxlP4k0Hup0onhMRcC/snF1Rrl5id/CTp7Gs1j7JVjNQW7xUypIPlXRp4x2tNXXX2/FjLKguBubXHQdGBU+f9SKlw18uROUqbgGSfFcXZogfCJBI5zG2hytjtE0RdUXB5/EPQ0QtXbNz+7uZCRBV56zGYa7irnGlV8Ds+q/PyVNTieh22S03fXTmbkF1ygSfCN4GpJ6yegBHhljNdN64QXIhF/w7ZOijzPM+Ucq8uu2L1tzd1zFcveA8oPwuu3voeYNEcB22xCXAXVSkajxAAEywTLIJ03PrprWeVOrSV7Jrmtf31DPfS2p6bxTEOQLVk5Xf4rn+Fb+9c/1clHXXlRDA4RLNtbaDKqiAOfUknmSdSeZNebYft6udszMAxBUgJlygGMwVsx9yBppoamsdqTde0yhhJYs9wkPkGmYLbMLALggjz8zV/kPewOoktdDWXrxxeJNsaYbDkG8eV26NVsz+Ffib2FUsVwi1ina6yBVbS3lGRiv+M8bs24B2WOZNDuG4pSBbnMGVfCxFkEXDL+HUXC7Ajf4dNAROpQSPPmOh6VNYvK9HYScJrmYLivZpbb5bd0MYHhbRpYwEkaEmCRtMHpQzG8Mu2TFxGXoSPCfRhoa9BvWVOIEgAgI0nchC0H5vpPNRUP20tcyCMrMAGOzR4mAP3gBmWDA+UVuodsVY+OzS9GUyo05bOx55RfFdmbqWw8BgVDEKZYaEuCB+CBmOwJitLxXs9YaPB3bMd1IAHWRqD6ACqH9n8Vh5+z3MynddATHVWlfr5V1odpQrWyOz5Pj6mfubb6+X4MoyxodxyrgrRPxNJy4zDnPly59Q3MK5DamAd51yrNR2OFWbyO4upbfxOLZMKiKx0OhYnLl9cxP3SDtWIsrzjb7rVexX3fJgIUqIX+BXktrcZGhwzRBJVVy+NxHhBzCCaoGtEZxn4Xcraa3OVyKdXKkAyKUU41w0hoYRTGqQ1R4tfy2z1bQfrVVWapwc3wLIRzNIBYq9nct1OnpyqfhtqWqnRrg9ivBVZucnJ7s70VZWRo+H24FEpqrhFgVOxqkmcZqjZq6WqJ2oA4WrtRFq5QBbR6kIka1UR6nV6QwZxLgIfbes1jeCOnLSt6Grj2g24p7CseYshG9creYvs8j8ooRieyZHwmpKQrAjA8bu2j4XMdDqPlRaz2gsv/e2yjfjtae5U6GhOJ4O6cqpMhG9aYYmcdU/3zKpU0zXDCJdByG3eB5fDc+R1Pz9qhPDFBgM9ppnKeWszt7SQdKy6MQZBg0Xwnaa4oC3ALq9HEkejbir+8pVPGrPmtP69vUX1LR2kuT/AG/uaThnELth0LIt1VIJuBUYgBfhXKudVB2Gu/LmRwnbezcGU27veNo1klrguIoABc6GYDSNdzoRQHC8QsXfguNZb8LmV9nGo95qXF4Bom4i3F/HAdT++NveqZYRy1ptS9n+H1K+5w7el4Pqvz7epsbfF8IbhMFIVpVTEiVYIVBhWlN99IqxheIBQptWVafCArpmRQsQQ3w6WtdYY6ia84u4O0fxppAKsdoiATOnlUmA41cw7wt6A6lSSobcwJBGggxGuseoy5HTlazT5MqqYCrTj3lOakuZ61ZthxLHNI00AyggGB57a03BcStMvgJMFhqGDEggtoRJILCY2mKC8OvMWK9+rBlJVxmLQ/hQjL4TBRzmO0AbCitrhNsEGNvYRA0IG40BgyJ13JNWQd9lrxKqcs2qRbBt3gRCuBoQQCPTXn/XShON7GWX1SbZ8vEv8J/Q0YtIFEKABvAAAk7mBUoNbaVarS1jKxbKEZboyDcIxmH+Ai6gYPA18Q+9lPiUxOqmfOm4ji9hiFv2WVo/aNlCtmMZgACGI8I1LTqfKNkzaUsRwhLqeLu3OXNkIkgASYMQDGsTNUVO3lGtknTvbdxdn+GbKfZuanmzWvtdXR5/jsBYL5rVz9nlDMADIdy2XD2lOrGAN9hJJ5VV4hwK9ZAzofhVmgEhMzMoVzEAyp0rTY7sSh8VstbnaZK+06/WqiDGYVAqolxUYkMJc5TqUAmVWQG0G6gzpXZw3bWHqpKnU15T0fXYx1ezqsLtx05x19tzJ1wmtDa4vYuN/wD0WgrgnxBNJYCS6qVJh/Hrm0LLG0BuKW7a3WFli9sRlY7nwgnkPvSJgbV3KdZydnFr46nOlC2tyqTWf4ziMzxyX8+dGr97KpboKyztJk865Xa9fLTVNcfhGvBwvLNyO2lkgVqeF2YArP8AD7ctWrwFuvKs6qCVrQV1mps00tURiZqhd667VXuPTEdL0qgL0qAuWbb1Oj0Ot3aspcpDLyvUgaqaXKlD0AWQ1dmoA9OD0AOewrbihmN7PI+womHpwagDE47s4y7UJuYdl3FemkA71TxHCUblTUmKx51V3A8Yu2T+zdh5Tp8q0ON7LA6rQLF8FdOVTjO2xFxCtjtRbf8Av7UHncteE/vLsafe4NZxGtq4rHpOR/TK2hrMMhG4ritFa44qVsstV9/34KnSW60PTOzHE/syrZvlgFPgzKMqgsSywQTrmJkRz1g1tMNjFuKGUgg66efKvFcF2mvIMrEXE/DcGYe3SjfDu0NomUdsNc9S1s++495qyCw8ndfS36r96mfupQba1PVlepA1Y3C9pbyCbiC6n+JaIPvpp8wK0XDuJret50mCSNRGo3FU42+GpOpuuHmaMLTdaooBOxlZgGbKDu0THsKIW1CvlUAIQxZ8wdnRRLAEaCYiB1oJmp1u8VMgwRsRvXjIVrO8lrfc9RKjdWTDOHY3FYuTFxoA5KqeN3A8gAB61ALC3V8ChDnCJqdZBJzT0EGR1qsnEySc8sGUoRMEAkHw6QNR0qzhscsQkKUA7rOQdSZdiTpmiI9K0RnCpZN8993+629EUOE4Xa/r924cwbxLg1t1zNkurOUmCCDExJ12B2rMY3sYh1tOV8m8Q+Y1H1rZcUxUhVBXQS4QALnJMnTcxFDi1WU+0MRg52oTaXLddHck8JTrxvVim/froeS9rcI9grbeJbxaGQRMD6zWbov2q4r9oxVxx8M5E/0roD76n3oVbWTXop4mriEp1d7cDhypQpScae1wrwq1WlwgoNw63tRu1tVDAnJqNmprPUTvRYYrj1XuPXXuVWuXKYhxuUqqm7SoAntVat0qVICZamWlSpASCnClSpgOFPWlSpDHinUqVADhVXGKI2pUqAMxxK2NdB8qA3BrSpVKImRiu1ylUhBfs1iGW+oVmAJ1gkT6xXp+Hci4kEiRJjST1PWlSpY/XB+pdgP+Sg2a5XKVeNPTHaVcpUAcNUuMNGHukaHurmv7hpUqnDxIb2PEKmwnxVylXsDyTNJgaJrtSpVAY16helSpgV7lVrtKlTQisTSpUqiB/9k="/>
          <p:cNvSpPr>
            <a:spLocks noChangeAspect="1" noChangeArrowheads="1"/>
          </p:cNvSpPr>
          <p:nvPr/>
        </p:nvSpPr>
        <p:spPr bwMode="auto">
          <a:xfrm>
            <a:off x="381000" y="-390525"/>
            <a:ext cx="184785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 dirty="0"/>
          </a:p>
        </p:txBody>
      </p:sp>
      <p:pic>
        <p:nvPicPr>
          <p:cNvPr id="8" name="il_fi" descr="http://sanjosepedia.files.wordpress.com/2010/04/innovacion_equip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27099">
            <a:off x="5412420" y="2326127"/>
            <a:ext cx="2420215" cy="2413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Macintosh HD:Users:cocoabraham:Desktop:imagen 2012:footer_t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9280"/>
            <a:ext cx="8460432" cy="908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836712"/>
          </a:xfrm>
        </p:spPr>
        <p:txBody>
          <a:bodyPr/>
          <a:lstStyle/>
          <a:p>
            <a:pPr algn="ctr"/>
            <a:r>
              <a:rPr lang="es-MX" sz="4000" b="1" dirty="0" err="1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TrabajaEn</a:t>
            </a:r>
            <a:endParaRPr lang="es-ES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412776"/>
            <a:ext cx="7632848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300" dirty="0" smtClean="0">
                <a:latin typeface="Arial Narrow" pitchFamily="34" charset="0"/>
              </a:rPr>
              <a:t>Es  un portal de la Secretaría de la Función Pública, en el cual podrás registrar tu </a:t>
            </a:r>
            <a:r>
              <a:rPr lang="es-MX" sz="2300" dirty="0" smtClean="0">
                <a:latin typeface="Arial Narrow" pitchFamily="34" charset="0"/>
              </a:rPr>
              <a:t>información curricular, realizar </a:t>
            </a:r>
            <a:r>
              <a:rPr lang="es-MX" sz="2300" dirty="0">
                <a:latin typeface="Arial Narrow" pitchFamily="34" charset="0"/>
              </a:rPr>
              <a:t>la búsqueda de concursos </a:t>
            </a:r>
            <a:r>
              <a:rPr lang="es-MX" sz="2300" dirty="0" smtClean="0">
                <a:latin typeface="Arial Narrow" pitchFamily="34" charset="0"/>
              </a:rPr>
              <a:t> </a:t>
            </a:r>
            <a:r>
              <a:rPr lang="es-MX" sz="2300" dirty="0">
                <a:latin typeface="Arial Narrow" pitchFamily="34" charset="0"/>
              </a:rPr>
              <a:t>y </a:t>
            </a:r>
            <a:r>
              <a:rPr lang="es-MX" sz="2300" dirty="0" smtClean="0">
                <a:latin typeface="Arial Narrow" pitchFamily="34" charset="0"/>
              </a:rPr>
              <a:t>dar el </a:t>
            </a:r>
            <a:r>
              <a:rPr lang="es-MX" sz="2300" dirty="0">
                <a:latin typeface="Arial Narrow" pitchFamily="34" charset="0"/>
              </a:rPr>
              <a:t>seguimiento de los procesos de selección de </a:t>
            </a:r>
            <a:r>
              <a:rPr lang="es-MX" sz="2300" dirty="0" smtClean="0">
                <a:latin typeface="Arial Narrow" pitchFamily="34" charset="0"/>
              </a:rPr>
              <a:t>las convocatorias </a:t>
            </a:r>
            <a:r>
              <a:rPr lang="es-MX" sz="2300" dirty="0">
                <a:latin typeface="Arial Narrow" pitchFamily="34" charset="0"/>
              </a:rPr>
              <a:t>del Servicio Profesional de Carrera en la Administración Pública </a:t>
            </a:r>
            <a:r>
              <a:rPr lang="es-MX" sz="2300" dirty="0" smtClean="0">
                <a:latin typeface="Arial Narrow" pitchFamily="34" charset="0"/>
              </a:rPr>
              <a:t>Federal, a través del  portal</a:t>
            </a:r>
          </a:p>
          <a:p>
            <a:pPr marL="0" indent="0" algn="ctr">
              <a:buNone/>
            </a:pPr>
            <a:r>
              <a:rPr lang="es-MX" sz="2300" dirty="0" smtClean="0">
                <a:latin typeface="Arial Narrow" pitchFamily="34" charset="0"/>
              </a:rPr>
              <a:t> </a:t>
            </a:r>
            <a:r>
              <a:rPr lang="es-MX" sz="2300" dirty="0" smtClean="0">
                <a:latin typeface="Arial Narrow" pitchFamily="34" charset="0"/>
                <a:hlinkClick r:id="rId3"/>
              </a:rPr>
              <a:t>www.trabajaen.gob.mx</a:t>
            </a:r>
            <a:endParaRPr lang="es-MX" sz="3600" dirty="0" smtClean="0">
              <a:latin typeface="Arial Narrow" pitchFamily="34" charset="0"/>
            </a:endParaRPr>
          </a:p>
          <a:p>
            <a:pPr marL="114300" indent="0" algn="just">
              <a:buNone/>
            </a:pPr>
            <a:endParaRPr lang="es-ES" sz="2000" dirty="0">
              <a:latin typeface="Arial Narrow" pitchFamily="34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7544" y="3924925"/>
            <a:ext cx="748883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300" dirty="0">
                <a:latin typeface="Arial Narrow" pitchFamily="34" charset="0"/>
              </a:rPr>
              <a:t>Para poder ingresar a la página </a:t>
            </a:r>
            <a:r>
              <a:rPr lang="es-MX" sz="2300" dirty="0" smtClean="0">
                <a:latin typeface="Arial Narrow" pitchFamily="34" charset="0"/>
              </a:rPr>
              <a:t>electrónica, debes </a:t>
            </a:r>
            <a:r>
              <a:rPr lang="es-MX" sz="2300" dirty="0">
                <a:latin typeface="Arial Narrow" pitchFamily="34" charset="0"/>
              </a:rPr>
              <a:t>ingresar desde </a:t>
            </a:r>
            <a:r>
              <a:rPr lang="es-MX" sz="2300" dirty="0" smtClean="0">
                <a:latin typeface="Arial Narrow" pitchFamily="34" charset="0"/>
              </a:rPr>
              <a:t>tu navegador </a:t>
            </a:r>
            <a:r>
              <a:rPr lang="es-MX" sz="2300" dirty="0">
                <a:latin typeface="Arial Narrow" pitchFamily="34" charset="0"/>
              </a:rPr>
              <a:t>de Internet a la siguiente dirección:</a:t>
            </a:r>
          </a:p>
        </p:txBody>
      </p:sp>
      <p:pic>
        <p:nvPicPr>
          <p:cNvPr id="7" name="Picture 5" descr="Macintosh HD:Users:cocoabraham:Desktop:imagen 2012:footer_t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7272"/>
            <a:ext cx="8460432" cy="975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941166"/>
            <a:ext cx="5328592" cy="75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323528" y="476672"/>
            <a:ext cx="6696744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300" dirty="0">
                <a:latin typeface="Arial Narrow" pitchFamily="34" charset="0"/>
              </a:rPr>
              <a:t>Una vez que ingreses la dirección, se </a:t>
            </a:r>
            <a:r>
              <a:rPr lang="es-MX" sz="2300" dirty="0" smtClean="0">
                <a:latin typeface="Arial Narrow" pitchFamily="34" charset="0"/>
              </a:rPr>
              <a:t>abrirá </a:t>
            </a:r>
            <a:r>
              <a:rPr lang="es-MX" sz="2300" dirty="0">
                <a:latin typeface="Arial Narrow" pitchFamily="34" charset="0"/>
              </a:rPr>
              <a:t>la </a:t>
            </a:r>
            <a:r>
              <a:rPr lang="es-MX" sz="2300" dirty="0" smtClean="0">
                <a:latin typeface="Arial Narrow" pitchFamily="34" charset="0"/>
              </a:rPr>
              <a:t>página </a:t>
            </a:r>
            <a:r>
              <a:rPr lang="es-MX" sz="2300" dirty="0">
                <a:latin typeface="Arial Narrow" pitchFamily="34" charset="0"/>
              </a:rPr>
              <a:t>de </a:t>
            </a:r>
            <a:r>
              <a:rPr lang="es-MX" sz="2300" dirty="0" smtClean="0">
                <a:latin typeface="Arial Narrow" pitchFamily="34" charset="0"/>
              </a:rPr>
              <a:t>TrabajaEn y podrás  tener acceso a sus diferentes secciones.</a:t>
            </a:r>
            <a:endParaRPr lang="es-MX" sz="2300" dirty="0">
              <a:latin typeface="Arial Narrow" pitchFamily="34" charset="0"/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97"/>
          <a:stretch/>
        </p:blipFill>
        <p:spPr bwMode="auto">
          <a:xfrm>
            <a:off x="17884" y="6213772"/>
            <a:ext cx="8442548" cy="671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12774"/>
            <a:ext cx="3851647" cy="4699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2449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132136"/>
            <a:ext cx="3744416" cy="179280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MX" dirty="0" smtClean="0">
                <a:latin typeface="Arial Narrow" pitchFamily="34" charset="0"/>
              </a:rPr>
              <a:t>Dentro de  TrabajeEn encontrarás 5 puntos  que te permitirán identificar toda la información </a:t>
            </a:r>
            <a:r>
              <a:rPr lang="es-MX" dirty="0">
                <a:latin typeface="Arial Narrow" pitchFamily="34" charset="0"/>
              </a:rPr>
              <a:t>del proceso </a:t>
            </a:r>
            <a:r>
              <a:rPr lang="es-MX" dirty="0" smtClean="0">
                <a:latin typeface="Arial Narrow" pitchFamily="34" charset="0"/>
              </a:rPr>
              <a:t>de </a:t>
            </a:r>
            <a:r>
              <a:rPr lang="es-MX" dirty="0">
                <a:latin typeface="Arial Narrow" pitchFamily="34" charset="0"/>
              </a:rPr>
              <a:t>selección de las convocatorias </a:t>
            </a:r>
            <a:r>
              <a:rPr lang="es-MX" dirty="0" smtClean="0">
                <a:latin typeface="Arial Narrow" pitchFamily="34" charset="0"/>
              </a:rPr>
              <a:t>del SPC.</a:t>
            </a:r>
          </a:p>
          <a:p>
            <a:pPr marL="0" indent="0">
              <a:buNone/>
            </a:pPr>
            <a:endParaRPr lang="es-MX" dirty="0" smtClean="0">
              <a:latin typeface="Arial Narrow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s-MX" dirty="0" smtClean="0">
              <a:latin typeface="Arial Narrow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s-MX" dirty="0">
              <a:latin typeface="Arial Narrow" pitchFamily="34" charset="0"/>
            </a:endParaRPr>
          </a:p>
        </p:txBody>
      </p:sp>
      <p:sp>
        <p:nvSpPr>
          <p:cNvPr id="30" name="2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2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2 Marcador de contenido"/>
          <p:cNvSpPr txBox="1">
            <a:spLocks/>
          </p:cNvSpPr>
          <p:nvPr/>
        </p:nvSpPr>
        <p:spPr>
          <a:xfrm>
            <a:off x="4211960" y="514896"/>
            <a:ext cx="4392488" cy="2842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es-MX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MX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hlinkClick r:id="rId4" action="ppaction://hlinksldjump"/>
              </a:rPr>
              <a:t>Información y Búsqueda de      Concursos</a:t>
            </a:r>
            <a:endParaRPr lang="es-MX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MX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hlinkClick r:id="rId5" action="ppaction://hlinksldjump"/>
              </a:rPr>
              <a:t>Vacantes del SPC</a:t>
            </a:r>
            <a:endParaRPr lang="es-MX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MX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hlinkClick r:id="rId6" action="ppaction://hlinksldjump"/>
              </a:rPr>
              <a:t>Regístrate en </a:t>
            </a:r>
            <a:r>
              <a:rPr lang="es-MX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hlinkClick r:id="rId6" action="ppaction://hlinksldjump"/>
              </a:rPr>
              <a:t>TrabajaEn</a:t>
            </a:r>
            <a:endParaRPr lang="es-MX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MX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hlinkClick r:id="rId7" action="ppaction://hlinksldjump"/>
              </a:rPr>
              <a:t>Acceso a Usuarios Registrados</a:t>
            </a:r>
            <a:endParaRPr lang="es-MX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MX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hlinkClick r:id="rId8" action="ppaction://hlinksldjump"/>
              </a:rPr>
              <a:t>Documentación e Información Relevante</a:t>
            </a:r>
            <a:endParaRPr lang="es-MX" dirty="0" smtClean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s-MX" sz="2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  <p:grpSp>
        <p:nvGrpSpPr>
          <p:cNvPr id="48" name="47 Grupo"/>
          <p:cNvGrpSpPr/>
          <p:nvPr/>
        </p:nvGrpSpPr>
        <p:grpSpPr>
          <a:xfrm>
            <a:off x="251520" y="3312294"/>
            <a:ext cx="7715100" cy="3501082"/>
            <a:chOff x="251520" y="3096270"/>
            <a:chExt cx="7715100" cy="3501082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5616" y="3096270"/>
              <a:ext cx="6438900" cy="2984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" name="31 Flecha izquierda"/>
            <p:cNvSpPr/>
            <p:nvPr/>
          </p:nvSpPr>
          <p:spPr>
            <a:xfrm>
              <a:off x="7236296" y="3717032"/>
              <a:ext cx="390228" cy="144016"/>
            </a:xfrm>
            <a:prstGeom prst="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sp>
          <p:nvSpPr>
            <p:cNvPr id="36" name="35 Rectángulo"/>
            <p:cNvSpPr/>
            <p:nvPr/>
          </p:nvSpPr>
          <p:spPr>
            <a:xfrm>
              <a:off x="7668344" y="3645024"/>
              <a:ext cx="288032" cy="288032"/>
            </a:xfrm>
            <a:prstGeom prst="rect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s-MX" b="1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1</a:t>
              </a:r>
              <a:endParaRPr lang="es-MX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37" name="36 Flecha izquierda"/>
            <p:cNvSpPr/>
            <p:nvPr/>
          </p:nvSpPr>
          <p:spPr>
            <a:xfrm>
              <a:off x="6948264" y="4005064"/>
              <a:ext cx="720080" cy="144016"/>
            </a:xfrm>
            <a:prstGeom prst="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sp>
          <p:nvSpPr>
            <p:cNvPr id="39" name="38 Rectángulo"/>
            <p:cNvSpPr/>
            <p:nvPr/>
          </p:nvSpPr>
          <p:spPr>
            <a:xfrm>
              <a:off x="7678588" y="4005064"/>
              <a:ext cx="288032" cy="288032"/>
            </a:xfrm>
            <a:prstGeom prst="rect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s-MX" b="1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2</a:t>
              </a:r>
              <a:endParaRPr lang="es-MX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1" name="40 Rectángulo"/>
            <p:cNvSpPr/>
            <p:nvPr/>
          </p:nvSpPr>
          <p:spPr>
            <a:xfrm>
              <a:off x="2195736" y="5862828"/>
              <a:ext cx="288032" cy="288032"/>
            </a:xfrm>
            <a:prstGeom prst="rect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s-MX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3</a:t>
              </a:r>
            </a:p>
          </p:txBody>
        </p:sp>
        <p:sp>
          <p:nvSpPr>
            <p:cNvPr id="43" name="42 Flecha izquierda"/>
            <p:cNvSpPr/>
            <p:nvPr/>
          </p:nvSpPr>
          <p:spPr>
            <a:xfrm rot="10388188">
              <a:off x="545578" y="4648791"/>
              <a:ext cx="720080" cy="144016"/>
            </a:xfrm>
            <a:prstGeom prst="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sp>
          <p:nvSpPr>
            <p:cNvPr id="44" name="43 Rectángulo"/>
            <p:cNvSpPr/>
            <p:nvPr/>
          </p:nvSpPr>
          <p:spPr>
            <a:xfrm>
              <a:off x="251520" y="4720799"/>
              <a:ext cx="288032" cy="288032"/>
            </a:xfrm>
            <a:prstGeom prst="rect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s-MX" b="1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4</a:t>
              </a:r>
              <a:endParaRPr lang="es-MX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5" name="44 Flecha izquierda"/>
            <p:cNvSpPr/>
            <p:nvPr/>
          </p:nvSpPr>
          <p:spPr>
            <a:xfrm rot="9380651">
              <a:off x="2489793" y="5790820"/>
              <a:ext cx="720080" cy="144016"/>
            </a:xfrm>
            <a:prstGeom prst="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sp>
          <p:nvSpPr>
            <p:cNvPr id="47" name="46 Flecha arriba"/>
            <p:cNvSpPr/>
            <p:nvPr/>
          </p:nvSpPr>
          <p:spPr>
            <a:xfrm>
              <a:off x="6588224" y="6006844"/>
              <a:ext cx="144016" cy="302476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sp>
          <p:nvSpPr>
            <p:cNvPr id="50" name="49 Rectángulo"/>
            <p:cNvSpPr/>
            <p:nvPr/>
          </p:nvSpPr>
          <p:spPr>
            <a:xfrm>
              <a:off x="6516216" y="6309320"/>
              <a:ext cx="288032" cy="288032"/>
            </a:xfrm>
            <a:prstGeom prst="rect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s-MX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5</a:t>
              </a:r>
            </a:p>
          </p:txBody>
        </p:sp>
      </p:grpSp>
      <p:sp>
        <p:nvSpPr>
          <p:cNvPr id="18" name="1 Título"/>
          <p:cNvSpPr>
            <a:spLocks noGrp="1"/>
          </p:cNvSpPr>
          <p:nvPr>
            <p:ph type="title"/>
          </p:nvPr>
        </p:nvSpPr>
        <p:spPr>
          <a:xfrm>
            <a:off x="179512" y="0"/>
            <a:ext cx="8229600" cy="864096"/>
          </a:xfrm>
        </p:spPr>
        <p:txBody>
          <a:bodyPr>
            <a:normAutofit/>
          </a:bodyPr>
          <a:lstStyle/>
          <a:p>
            <a:r>
              <a:rPr lang="es-MX" sz="4000" b="1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Estructura del portal TrabajaEn</a:t>
            </a:r>
            <a:endParaRPr lang="es-MX" sz="4000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12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1700808"/>
            <a:ext cx="3672408" cy="4788532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s-MX" sz="1800" b="1" dirty="0" smtClean="0">
                <a:latin typeface="Arial Narrow" pitchFamily="34" charset="0"/>
              </a:rPr>
              <a:t>“</a:t>
            </a:r>
            <a:r>
              <a:rPr lang="es-MX" sz="1800" b="1" dirty="0">
                <a:latin typeface="Arial Narrow" pitchFamily="34" charset="0"/>
              </a:rPr>
              <a:t>Campo de Experiencia</a:t>
            </a:r>
            <a:r>
              <a:rPr lang="es-MX" sz="1800" b="1" dirty="0" smtClean="0">
                <a:latin typeface="Arial Narrow" pitchFamily="34" charset="0"/>
              </a:rPr>
              <a:t>”:</a:t>
            </a:r>
            <a:endParaRPr lang="es-MX" sz="1800" dirty="0" smtClean="0">
              <a:latin typeface="Arial Narrow" pitchFamily="34" charset="0"/>
            </a:endParaRPr>
          </a:p>
          <a:p>
            <a:pPr marL="0" indent="0" algn="just">
              <a:buNone/>
            </a:pPr>
            <a:r>
              <a:rPr lang="es-MX" sz="1800" dirty="0" smtClean="0">
                <a:latin typeface="Arial Narrow" pitchFamily="34" charset="0"/>
              </a:rPr>
              <a:t>Este apartado se refiere al conjunto  general de conocimientos, materias, habilidades de alguna disciplina, es decir, es el marco de referencia en el cual situamos  los conocimientos que  tenemos respecto a  alguna  área.</a:t>
            </a:r>
          </a:p>
          <a:p>
            <a:pPr marL="0" indent="0" algn="just">
              <a:buNone/>
            </a:pPr>
            <a:endParaRPr lang="es-MX" sz="1800" dirty="0">
              <a:latin typeface="Arial Narrow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s-MX" sz="1800" dirty="0" smtClean="0">
                <a:latin typeface="Arial Narrow" pitchFamily="34" charset="0"/>
              </a:rPr>
              <a:t>Para ingresar </a:t>
            </a:r>
            <a:r>
              <a:rPr lang="es-MX" sz="1800" dirty="0">
                <a:latin typeface="Arial Narrow" pitchFamily="34" charset="0"/>
              </a:rPr>
              <a:t>s</a:t>
            </a:r>
            <a:r>
              <a:rPr lang="es-MX" sz="1800" dirty="0" smtClean="0">
                <a:latin typeface="Arial Narrow" pitchFamily="34" charset="0"/>
              </a:rPr>
              <a:t>e </a:t>
            </a:r>
            <a:r>
              <a:rPr lang="es-MX" sz="1800" dirty="0">
                <a:latin typeface="Arial Narrow" pitchFamily="34" charset="0"/>
              </a:rPr>
              <a:t>busca el </a:t>
            </a:r>
            <a:r>
              <a:rPr lang="es-MX" sz="1800" b="1" dirty="0">
                <a:latin typeface="Arial Narrow" pitchFamily="34" charset="0"/>
              </a:rPr>
              <a:t>“Campo de Experiencia” </a:t>
            </a:r>
            <a:r>
              <a:rPr lang="es-MX" sz="1800" dirty="0">
                <a:latin typeface="Arial Narrow" pitchFamily="34" charset="0"/>
              </a:rPr>
              <a:t>con el </a:t>
            </a:r>
            <a:r>
              <a:rPr lang="es-MX" sz="1800" dirty="0" smtClean="0">
                <a:latin typeface="Arial Narrow" pitchFamily="34" charset="0"/>
              </a:rPr>
              <a:t>botón      que </a:t>
            </a:r>
            <a:r>
              <a:rPr lang="es-MX" sz="1800" dirty="0">
                <a:latin typeface="Arial Narrow" pitchFamily="34" charset="0"/>
              </a:rPr>
              <a:t>se encuentra del lado derecho del campo y se </a:t>
            </a:r>
            <a:r>
              <a:rPr lang="es-MX" sz="1800" dirty="0" smtClean="0">
                <a:latin typeface="Arial Narrow" pitchFamily="34" charset="0"/>
              </a:rPr>
              <a:t>elige una </a:t>
            </a:r>
            <a:r>
              <a:rPr lang="es-MX" sz="1800" dirty="0">
                <a:latin typeface="Arial Narrow" pitchFamily="34" charset="0"/>
              </a:rPr>
              <a:t>opción de la </a:t>
            </a:r>
            <a:r>
              <a:rPr lang="es-MX" sz="1800" dirty="0" smtClean="0">
                <a:latin typeface="Arial Narrow" pitchFamily="34" charset="0"/>
              </a:rPr>
              <a:t>lista, una vez seleccionada la opción, deberá de  presiona el botón </a:t>
            </a:r>
            <a:r>
              <a:rPr lang="es-MX" sz="1800" b="1" dirty="0">
                <a:latin typeface="Arial Narrow" pitchFamily="34" charset="0"/>
              </a:rPr>
              <a:t>“Aceptar</a:t>
            </a:r>
            <a:r>
              <a:rPr lang="es-MX" sz="1800" b="1" dirty="0" smtClean="0">
                <a:latin typeface="Arial Narrow" pitchFamily="34" charset="0"/>
              </a:rPr>
              <a:t>”</a:t>
            </a:r>
            <a:r>
              <a:rPr lang="es-MX" sz="1800" dirty="0" smtClean="0">
                <a:latin typeface="Arial Narrow" pitchFamily="34" charset="0"/>
              </a:rPr>
              <a:t>.</a:t>
            </a:r>
          </a:p>
          <a:p>
            <a:pPr>
              <a:lnSpc>
                <a:spcPct val="120000"/>
              </a:lnSpc>
            </a:pPr>
            <a:endParaRPr lang="es-MX" sz="1600" dirty="0"/>
          </a:p>
          <a:p>
            <a:endParaRPr lang="es-MX" sz="1600" dirty="0"/>
          </a:p>
          <a:p>
            <a:pPr marL="0" indent="0">
              <a:buNone/>
            </a:pPr>
            <a:endParaRPr lang="es-MX" sz="1600" dirty="0" smtClean="0"/>
          </a:p>
          <a:p>
            <a:pPr marL="0" indent="0">
              <a:buNone/>
            </a:pPr>
            <a:endParaRPr lang="es-MX" sz="1600" dirty="0"/>
          </a:p>
          <a:p>
            <a:endParaRPr lang="es-MX" sz="1600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591" y="4774013"/>
            <a:ext cx="288032" cy="275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Botón de acción: Final">
            <a:hlinkClick r:id="rId5" action="ppaction://hlinksldjump" highlightClick="1"/>
          </p:cNvPr>
          <p:cNvSpPr/>
          <p:nvPr/>
        </p:nvSpPr>
        <p:spPr>
          <a:xfrm>
            <a:off x="7884367" y="6309320"/>
            <a:ext cx="372909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6 Rectángulo"/>
          <p:cNvSpPr/>
          <p:nvPr/>
        </p:nvSpPr>
        <p:spPr>
          <a:xfrm>
            <a:off x="539552" y="1076255"/>
            <a:ext cx="27346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b="1" dirty="0" smtClean="0">
                <a:solidFill>
                  <a:srgbClr val="00B050"/>
                </a:solidFill>
              </a:rPr>
              <a:t>1.- Por Experiencia</a:t>
            </a:r>
            <a:endParaRPr lang="es-MX" sz="2400" b="1" dirty="0">
              <a:solidFill>
                <a:srgbClr val="00B05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80413" y="260648"/>
            <a:ext cx="777686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200" dirty="0">
                <a:latin typeface="Arial Narrow" pitchFamily="34" charset="0"/>
              </a:rPr>
              <a:t>Para  la búsqueda de algún concurso y conocer las plazas vacantes, podrás realizarlo a partir de las siguientes opciones:</a:t>
            </a:r>
          </a:p>
          <a:p>
            <a:endParaRPr lang="es-MX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876425"/>
            <a:ext cx="4608512" cy="2704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131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144016" y="1179810"/>
            <a:ext cx="3707904" cy="4637112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s-MX" sz="1800" b="1" dirty="0" smtClean="0">
                <a:latin typeface="Arial Narrow" pitchFamily="34" charset="0"/>
              </a:rPr>
              <a:t>“Área de Experiencia”</a:t>
            </a:r>
            <a:endParaRPr lang="es-MX" sz="1800" dirty="0" smtClean="0">
              <a:latin typeface="Arial Narrow" pitchFamily="34" charset="0"/>
            </a:endParaRPr>
          </a:p>
          <a:p>
            <a:pPr marL="0" indent="0" algn="just">
              <a:buNone/>
            </a:pPr>
            <a:endParaRPr lang="es-MX" sz="1800" dirty="0" smtClean="0">
              <a:latin typeface="Arial Narrow" pitchFamily="34" charset="0"/>
            </a:endParaRPr>
          </a:p>
          <a:p>
            <a:pPr marL="0" indent="0" algn="just">
              <a:buNone/>
            </a:pPr>
            <a:r>
              <a:rPr lang="es-MX" sz="1800" dirty="0" smtClean="0">
                <a:latin typeface="Arial Narrow" pitchFamily="34" charset="0"/>
              </a:rPr>
              <a:t>Se refiere a  los conocimientos específicos  que se tienen en una disciplina.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s-MX" sz="1800" dirty="0" smtClean="0">
                <a:latin typeface="Arial Narrow" pitchFamily="34" charset="0"/>
              </a:rPr>
              <a:t>Para ingresar </a:t>
            </a:r>
            <a:r>
              <a:rPr lang="es-MX" sz="1800" dirty="0">
                <a:latin typeface="Arial Narrow" pitchFamily="34" charset="0"/>
              </a:rPr>
              <a:t>s</a:t>
            </a:r>
            <a:r>
              <a:rPr lang="es-MX" sz="1800" dirty="0" smtClean="0">
                <a:latin typeface="Arial Narrow" pitchFamily="34" charset="0"/>
              </a:rPr>
              <a:t>e </a:t>
            </a:r>
            <a:r>
              <a:rPr lang="es-MX" sz="1800" dirty="0">
                <a:latin typeface="Arial Narrow" pitchFamily="34" charset="0"/>
              </a:rPr>
              <a:t>busca el </a:t>
            </a:r>
            <a:r>
              <a:rPr lang="es-MX" sz="1800" b="1" dirty="0">
                <a:latin typeface="Arial Narrow" pitchFamily="34" charset="0"/>
              </a:rPr>
              <a:t>“Campo de Experiencia” </a:t>
            </a:r>
            <a:r>
              <a:rPr lang="es-MX" sz="1800" dirty="0">
                <a:latin typeface="Arial Narrow" pitchFamily="34" charset="0"/>
              </a:rPr>
              <a:t>con el </a:t>
            </a:r>
            <a:r>
              <a:rPr lang="es-MX" sz="1800" dirty="0" smtClean="0">
                <a:latin typeface="Arial Narrow" pitchFamily="34" charset="0"/>
              </a:rPr>
              <a:t>botón      que </a:t>
            </a:r>
            <a:r>
              <a:rPr lang="es-MX" sz="1800" dirty="0">
                <a:latin typeface="Arial Narrow" pitchFamily="34" charset="0"/>
              </a:rPr>
              <a:t>se encuentra del lado derecho del campo y se </a:t>
            </a:r>
            <a:r>
              <a:rPr lang="es-MX" sz="1800" dirty="0" smtClean="0">
                <a:latin typeface="Arial Narrow" pitchFamily="34" charset="0"/>
              </a:rPr>
              <a:t>elige una </a:t>
            </a:r>
            <a:r>
              <a:rPr lang="es-MX" sz="1800" dirty="0">
                <a:latin typeface="Arial Narrow" pitchFamily="34" charset="0"/>
              </a:rPr>
              <a:t>opción de la </a:t>
            </a:r>
            <a:r>
              <a:rPr lang="es-MX" sz="1800" dirty="0" smtClean="0">
                <a:latin typeface="Arial Narrow" pitchFamily="34" charset="0"/>
              </a:rPr>
              <a:t>lista, una vez seleccionada la opción, deberá de  presiona el botón </a:t>
            </a:r>
            <a:r>
              <a:rPr lang="es-MX" sz="1800" b="1" dirty="0">
                <a:latin typeface="Arial Narrow" pitchFamily="34" charset="0"/>
              </a:rPr>
              <a:t>“Aceptar</a:t>
            </a:r>
            <a:r>
              <a:rPr lang="es-MX" sz="1800" b="1" dirty="0" smtClean="0">
                <a:latin typeface="Arial Narrow" pitchFamily="34" charset="0"/>
              </a:rPr>
              <a:t>”</a:t>
            </a:r>
            <a:r>
              <a:rPr lang="es-MX" sz="1800" dirty="0" smtClean="0">
                <a:latin typeface="Arial Narrow" pitchFamily="34" charset="0"/>
              </a:rPr>
              <a:t>.</a:t>
            </a:r>
          </a:p>
          <a:p>
            <a:pPr>
              <a:lnSpc>
                <a:spcPct val="120000"/>
              </a:lnSpc>
            </a:pPr>
            <a:endParaRPr lang="es-MX" sz="1800" dirty="0"/>
          </a:p>
          <a:p>
            <a:endParaRPr lang="es-MX" sz="1600" dirty="0"/>
          </a:p>
          <a:p>
            <a:pPr marL="0" indent="0">
              <a:buNone/>
            </a:pPr>
            <a:endParaRPr lang="es-MX" sz="1800" dirty="0" smtClean="0"/>
          </a:p>
          <a:p>
            <a:pPr marL="0" indent="0">
              <a:buNone/>
            </a:pPr>
            <a:endParaRPr lang="es-MX" sz="1800" dirty="0"/>
          </a:p>
          <a:p>
            <a:endParaRPr lang="es-MX" sz="1800" dirty="0"/>
          </a:p>
        </p:txBody>
      </p:sp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772816"/>
            <a:ext cx="4536504" cy="33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616" y="3129940"/>
            <a:ext cx="273174" cy="307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Botón de acción: Final">
            <a:hlinkClick r:id="rId6" action="ppaction://hlinksldjump" highlightClick="1"/>
          </p:cNvPr>
          <p:cNvSpPr/>
          <p:nvPr/>
        </p:nvSpPr>
        <p:spPr>
          <a:xfrm>
            <a:off x="7884368" y="6381328"/>
            <a:ext cx="372909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228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179512" y="1802532"/>
            <a:ext cx="3456384" cy="3773016"/>
          </a:xfrm>
        </p:spPr>
        <p:txBody>
          <a:bodyPr>
            <a:normAutofit/>
          </a:bodyPr>
          <a:lstStyle/>
          <a:p>
            <a:pPr marL="0" lvl="2" indent="0" algn="ctr">
              <a:lnSpc>
                <a:spcPct val="80000"/>
              </a:lnSpc>
              <a:buNone/>
            </a:pPr>
            <a:r>
              <a:rPr lang="es-MX" b="1" dirty="0">
                <a:latin typeface="Arial Narrow" pitchFamily="34" charset="0"/>
              </a:rPr>
              <a:t>“Área de Estudio</a:t>
            </a:r>
            <a:r>
              <a:rPr lang="es-MX" b="1" dirty="0" smtClean="0">
                <a:latin typeface="Arial Narrow" pitchFamily="34" charset="0"/>
              </a:rPr>
              <a:t>”</a:t>
            </a:r>
          </a:p>
          <a:p>
            <a:pPr marL="0" lvl="2" indent="0" algn="ctr">
              <a:lnSpc>
                <a:spcPct val="80000"/>
              </a:lnSpc>
              <a:buNone/>
            </a:pPr>
            <a:endParaRPr lang="es-MX" sz="1800" dirty="0">
              <a:latin typeface="Arial Narrow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s-MX" sz="1800" dirty="0" smtClean="0">
                <a:latin typeface="Arial Narrow" pitchFamily="34" charset="0"/>
              </a:rPr>
              <a:t>Para ingresar se </a:t>
            </a:r>
            <a:r>
              <a:rPr lang="es-MX" sz="1800" dirty="0">
                <a:latin typeface="Arial Narrow" pitchFamily="34" charset="0"/>
              </a:rPr>
              <a:t>busca el </a:t>
            </a:r>
            <a:r>
              <a:rPr lang="es-MX" sz="1800" b="1" dirty="0" smtClean="0">
                <a:latin typeface="Arial Narrow" pitchFamily="34" charset="0"/>
              </a:rPr>
              <a:t>“Área de Estudio” </a:t>
            </a:r>
            <a:r>
              <a:rPr lang="es-MX" sz="1800" dirty="0" smtClean="0">
                <a:latin typeface="Arial Narrow" pitchFamily="34" charset="0"/>
              </a:rPr>
              <a:t>con </a:t>
            </a:r>
            <a:r>
              <a:rPr lang="es-MX" sz="1800" dirty="0">
                <a:latin typeface="Arial Narrow" pitchFamily="34" charset="0"/>
              </a:rPr>
              <a:t>el </a:t>
            </a:r>
            <a:r>
              <a:rPr lang="es-MX" sz="1800" dirty="0" smtClean="0">
                <a:latin typeface="Arial Narrow" pitchFamily="34" charset="0"/>
              </a:rPr>
              <a:t>botón      que </a:t>
            </a:r>
            <a:r>
              <a:rPr lang="es-MX" sz="1800" dirty="0">
                <a:latin typeface="Arial Narrow" pitchFamily="34" charset="0"/>
              </a:rPr>
              <a:t>se encuentra del lado derecho del campo y se </a:t>
            </a:r>
            <a:r>
              <a:rPr lang="es-MX" sz="1800" dirty="0" smtClean="0">
                <a:latin typeface="Arial Narrow" pitchFamily="34" charset="0"/>
              </a:rPr>
              <a:t>elige una </a:t>
            </a:r>
            <a:r>
              <a:rPr lang="es-MX" sz="1800" dirty="0">
                <a:latin typeface="Arial Narrow" pitchFamily="34" charset="0"/>
              </a:rPr>
              <a:t>opción de la </a:t>
            </a:r>
            <a:r>
              <a:rPr lang="es-MX" sz="1800" dirty="0" smtClean="0">
                <a:latin typeface="Arial Narrow" pitchFamily="34" charset="0"/>
              </a:rPr>
              <a:t>lista, una vez seleccionada la opción, deberá de  presiona el botón </a:t>
            </a:r>
            <a:r>
              <a:rPr lang="es-MX" sz="1800" b="1" dirty="0">
                <a:latin typeface="Arial Narrow" pitchFamily="34" charset="0"/>
              </a:rPr>
              <a:t>“Aceptar</a:t>
            </a:r>
            <a:r>
              <a:rPr lang="es-MX" sz="1800" b="1" dirty="0" smtClean="0">
                <a:latin typeface="Arial Narrow" pitchFamily="34" charset="0"/>
              </a:rPr>
              <a:t>”</a:t>
            </a:r>
            <a:r>
              <a:rPr lang="es-MX" sz="1800" dirty="0" smtClean="0">
                <a:latin typeface="Arial Narrow" pitchFamily="34" charset="0"/>
              </a:rPr>
              <a:t>.</a:t>
            </a:r>
          </a:p>
          <a:p>
            <a:pPr>
              <a:lnSpc>
                <a:spcPct val="120000"/>
              </a:lnSpc>
            </a:pPr>
            <a:endParaRPr lang="es-MX" sz="1800" dirty="0"/>
          </a:p>
          <a:p>
            <a:endParaRPr lang="es-MX" sz="1600" dirty="0"/>
          </a:p>
          <a:p>
            <a:pPr marL="0" indent="0">
              <a:buNone/>
            </a:pPr>
            <a:endParaRPr lang="es-MX" sz="1800" dirty="0" smtClean="0"/>
          </a:p>
          <a:p>
            <a:pPr marL="0" indent="0">
              <a:buNone/>
            </a:pPr>
            <a:endParaRPr lang="es-MX" sz="1800" dirty="0"/>
          </a:p>
          <a:p>
            <a:endParaRPr lang="es-MX" sz="1800" dirty="0"/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11760" y="2743833"/>
            <a:ext cx="289003" cy="325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539552" y="1023300"/>
            <a:ext cx="27346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b="1" dirty="0" smtClean="0">
                <a:solidFill>
                  <a:srgbClr val="00B050"/>
                </a:solidFill>
              </a:rPr>
              <a:t>2.-Por Escolaridad</a:t>
            </a:r>
            <a:endParaRPr lang="es-MX" sz="2400" b="1" dirty="0">
              <a:solidFill>
                <a:srgbClr val="00B050"/>
              </a:solidFill>
            </a:endParaRPr>
          </a:p>
        </p:txBody>
      </p:sp>
      <p:pic>
        <p:nvPicPr>
          <p:cNvPr id="9" name="Picture 5" descr="Macintosh HD:Users:cocoabraham:Desktop:imagen 2012:footer_t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Botón de acción: Final">
            <a:hlinkClick r:id="" action="ppaction://hlinkshowjump?jump=nextslide" highlightClick="1"/>
          </p:cNvPr>
          <p:cNvSpPr/>
          <p:nvPr/>
        </p:nvSpPr>
        <p:spPr>
          <a:xfrm>
            <a:off x="7956376" y="6381328"/>
            <a:ext cx="432048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pSp>
        <p:nvGrpSpPr>
          <p:cNvPr id="6" name="5 Grupo"/>
          <p:cNvGrpSpPr/>
          <p:nvPr/>
        </p:nvGrpSpPr>
        <p:grpSpPr>
          <a:xfrm>
            <a:off x="3635896" y="1690551"/>
            <a:ext cx="4824537" cy="2962585"/>
            <a:chOff x="3635896" y="1690551"/>
            <a:chExt cx="4824537" cy="2962585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1690551"/>
              <a:ext cx="4824537" cy="28905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3 Elipse"/>
            <p:cNvSpPr/>
            <p:nvPr/>
          </p:nvSpPr>
          <p:spPr>
            <a:xfrm>
              <a:off x="5652120" y="4221088"/>
              <a:ext cx="792088" cy="432048"/>
            </a:xfrm>
            <a:prstGeom prst="ellipse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</p:spTree>
    <p:extLst>
      <p:ext uri="{BB962C8B-B14F-4D97-AF65-F5344CB8AC3E}">
        <p14:creationId xmlns:p14="http://schemas.microsoft.com/office/powerpoint/2010/main" val="141592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3312368" cy="3340968"/>
          </a:xfrm>
        </p:spPr>
        <p:txBody>
          <a:bodyPr>
            <a:normAutofit/>
          </a:bodyPr>
          <a:lstStyle/>
          <a:p>
            <a:pPr marL="0" lvl="3" indent="0" algn="ctr">
              <a:buNone/>
            </a:pPr>
            <a:r>
              <a:rPr lang="es-MX" sz="1800" b="1" dirty="0">
                <a:latin typeface="Arial Narrow" pitchFamily="34" charset="0"/>
              </a:rPr>
              <a:t>“Carrera Genérica”</a:t>
            </a:r>
          </a:p>
          <a:p>
            <a:pPr marL="0" indent="0">
              <a:buNone/>
            </a:pPr>
            <a:endParaRPr lang="es-MX" sz="1800" dirty="0" smtClean="0">
              <a:latin typeface="Arial Narrow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s-MX" sz="1800" dirty="0" smtClean="0">
                <a:latin typeface="Arial Narrow" pitchFamily="34" charset="0"/>
              </a:rPr>
              <a:t>Posteriormente </a:t>
            </a:r>
            <a:r>
              <a:rPr lang="es-MX" sz="1800" dirty="0">
                <a:latin typeface="Arial Narrow" pitchFamily="34" charset="0"/>
              </a:rPr>
              <a:t>s</a:t>
            </a:r>
            <a:r>
              <a:rPr lang="es-MX" sz="1800" dirty="0" smtClean="0">
                <a:latin typeface="Arial Narrow" pitchFamily="34" charset="0"/>
              </a:rPr>
              <a:t>e </a:t>
            </a:r>
            <a:r>
              <a:rPr lang="es-MX" sz="1800" dirty="0">
                <a:latin typeface="Arial Narrow" pitchFamily="34" charset="0"/>
              </a:rPr>
              <a:t>busca </a:t>
            </a:r>
            <a:r>
              <a:rPr lang="es-MX" sz="1800" dirty="0" smtClean="0">
                <a:latin typeface="Arial Narrow" pitchFamily="34" charset="0"/>
              </a:rPr>
              <a:t> </a:t>
            </a:r>
            <a:r>
              <a:rPr lang="es-MX" sz="1800" b="1" dirty="0" smtClean="0">
                <a:latin typeface="Arial Narrow" pitchFamily="34" charset="0"/>
              </a:rPr>
              <a:t>“Carrera Genérica” </a:t>
            </a:r>
            <a:r>
              <a:rPr lang="es-MX" sz="1800" dirty="0" smtClean="0">
                <a:latin typeface="Arial Narrow" pitchFamily="34" charset="0"/>
              </a:rPr>
              <a:t>con </a:t>
            </a:r>
            <a:r>
              <a:rPr lang="es-MX" sz="1800" dirty="0">
                <a:latin typeface="Arial Narrow" pitchFamily="34" charset="0"/>
              </a:rPr>
              <a:t>el </a:t>
            </a:r>
            <a:r>
              <a:rPr lang="es-MX" sz="1800" dirty="0" smtClean="0">
                <a:latin typeface="Arial Narrow" pitchFamily="34" charset="0"/>
              </a:rPr>
              <a:t>botón      que </a:t>
            </a:r>
            <a:r>
              <a:rPr lang="es-MX" sz="1800" dirty="0">
                <a:latin typeface="Arial Narrow" pitchFamily="34" charset="0"/>
              </a:rPr>
              <a:t>se encuentra del lado derecho del campo y se </a:t>
            </a:r>
            <a:r>
              <a:rPr lang="es-MX" sz="1800" dirty="0" smtClean="0">
                <a:latin typeface="Arial Narrow" pitchFamily="34" charset="0"/>
              </a:rPr>
              <a:t>elige una </a:t>
            </a:r>
            <a:r>
              <a:rPr lang="es-MX" sz="1800" dirty="0">
                <a:latin typeface="Arial Narrow" pitchFamily="34" charset="0"/>
              </a:rPr>
              <a:t>opción de la </a:t>
            </a:r>
            <a:r>
              <a:rPr lang="es-MX" sz="1800" dirty="0" smtClean="0">
                <a:latin typeface="Arial Narrow" pitchFamily="34" charset="0"/>
              </a:rPr>
              <a:t>lista, una vez seleccionada la opción, deberá de  presiona el botón </a:t>
            </a:r>
            <a:r>
              <a:rPr lang="es-MX" sz="1800" b="1" dirty="0">
                <a:latin typeface="Arial Narrow" pitchFamily="34" charset="0"/>
              </a:rPr>
              <a:t>“Aceptar</a:t>
            </a:r>
            <a:r>
              <a:rPr lang="es-MX" sz="1800" b="1" dirty="0" smtClean="0">
                <a:latin typeface="Arial Narrow" pitchFamily="34" charset="0"/>
              </a:rPr>
              <a:t>”</a:t>
            </a:r>
            <a:r>
              <a:rPr lang="es-MX" sz="1800" dirty="0" smtClean="0">
                <a:latin typeface="Arial Narrow" pitchFamily="34" charset="0"/>
              </a:rPr>
              <a:t>.</a:t>
            </a:r>
          </a:p>
          <a:p>
            <a:pPr>
              <a:lnSpc>
                <a:spcPct val="120000"/>
              </a:lnSpc>
            </a:pPr>
            <a:endParaRPr lang="es-MX" sz="1800" dirty="0"/>
          </a:p>
          <a:p>
            <a:pPr marL="114300" indent="0">
              <a:buNone/>
            </a:pPr>
            <a:endParaRPr lang="es-MX" sz="1600" dirty="0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55776" y="2636912"/>
            <a:ext cx="288032" cy="324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3635896" y="1628800"/>
            <a:ext cx="4824536" cy="3168352"/>
            <a:chOff x="3635896" y="1628800"/>
            <a:chExt cx="4824536" cy="3168352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1628800"/>
              <a:ext cx="4824536" cy="3095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3 Elipse"/>
            <p:cNvSpPr/>
            <p:nvPr/>
          </p:nvSpPr>
          <p:spPr>
            <a:xfrm>
              <a:off x="5724128" y="4365104"/>
              <a:ext cx="648072" cy="432048"/>
            </a:xfrm>
            <a:prstGeom prst="ellipse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sp>
        <p:nvSpPr>
          <p:cNvPr id="10" name="9 Botón de acción: Final">
            <a:hlinkClick r:id="rId6" action="ppaction://hlinksldjump" highlightClick="1"/>
          </p:cNvPr>
          <p:cNvSpPr/>
          <p:nvPr/>
        </p:nvSpPr>
        <p:spPr>
          <a:xfrm>
            <a:off x="7812360" y="6381328"/>
            <a:ext cx="372909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050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Marcador de contenido"/>
          <p:cNvSpPr txBox="1">
            <a:spLocks/>
          </p:cNvSpPr>
          <p:nvPr/>
        </p:nvSpPr>
        <p:spPr>
          <a:xfrm>
            <a:off x="179512" y="1209154"/>
            <a:ext cx="3816424" cy="20162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Font typeface="Arial"/>
              <a:buNone/>
            </a:pPr>
            <a:r>
              <a:rPr lang="es-MX" sz="1800" dirty="0" smtClean="0">
                <a:latin typeface="Arial Narrow" pitchFamily="34" charset="0"/>
              </a:rPr>
              <a:t>Para ingresar se busca la opción </a:t>
            </a:r>
            <a:r>
              <a:rPr lang="es-MX" sz="1800" b="1" dirty="0" smtClean="0">
                <a:latin typeface="Arial Narrow" pitchFamily="34" charset="0"/>
              </a:rPr>
              <a:t>“Por Dependencia” </a:t>
            </a:r>
            <a:r>
              <a:rPr lang="es-MX" sz="1800" dirty="0" smtClean="0">
                <a:latin typeface="Arial Narrow" pitchFamily="34" charset="0"/>
              </a:rPr>
              <a:t>con el botón      que se encuentra del lado derecho del campo y se elige una opción de la lista, una vez seleccionada la opción, deberá de  presiona el botón </a:t>
            </a:r>
            <a:r>
              <a:rPr lang="es-MX" sz="1800" b="1" dirty="0" smtClean="0">
                <a:latin typeface="Arial Narrow" pitchFamily="34" charset="0"/>
              </a:rPr>
              <a:t>“Aceptar”</a:t>
            </a:r>
            <a:r>
              <a:rPr lang="es-MX" sz="1800" dirty="0" smtClean="0">
                <a:latin typeface="Arial Narrow" pitchFamily="34" charset="0"/>
              </a:rPr>
              <a:t>.</a:t>
            </a:r>
          </a:p>
          <a:p>
            <a:pPr>
              <a:lnSpc>
                <a:spcPct val="120000"/>
              </a:lnSpc>
            </a:pPr>
            <a:endParaRPr lang="es-MX" sz="1800" dirty="0" smtClean="0"/>
          </a:p>
          <a:p>
            <a:endParaRPr lang="es-MX" sz="1600" dirty="0" smtClean="0"/>
          </a:p>
          <a:p>
            <a:pPr marL="0" indent="0">
              <a:buFont typeface="Arial"/>
              <a:buNone/>
            </a:pPr>
            <a:endParaRPr lang="es-MX" sz="1800" dirty="0" smtClean="0"/>
          </a:p>
          <a:p>
            <a:pPr marL="0" indent="0">
              <a:buFont typeface="Arial"/>
              <a:buNone/>
            </a:pPr>
            <a:endParaRPr lang="es-MX" sz="1800" dirty="0" smtClean="0"/>
          </a:p>
          <a:p>
            <a:endParaRPr lang="es-MX" sz="1800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02248" y="1556792"/>
            <a:ext cx="288032" cy="324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539552" y="561635"/>
            <a:ext cx="2952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b="1" dirty="0" smtClean="0">
                <a:solidFill>
                  <a:srgbClr val="00B050"/>
                </a:solidFill>
              </a:rPr>
              <a:t>3.- Por Dependencia</a:t>
            </a:r>
            <a:endParaRPr lang="es-MX" sz="2400" b="1" dirty="0">
              <a:solidFill>
                <a:srgbClr val="00B050"/>
              </a:solidFill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4" name="Picture 5" descr="Macintosh HD:Users:cocoabraham:Desktop:imagen 2012:footer_t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" name="10 Grupo"/>
          <p:cNvGrpSpPr/>
          <p:nvPr/>
        </p:nvGrpSpPr>
        <p:grpSpPr>
          <a:xfrm>
            <a:off x="1187624" y="3068960"/>
            <a:ext cx="6133306" cy="3187204"/>
            <a:chOff x="1187624" y="3266132"/>
            <a:chExt cx="6133306" cy="318720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266132"/>
              <a:ext cx="6133306" cy="3086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2 Elipse"/>
            <p:cNvSpPr/>
            <p:nvPr/>
          </p:nvSpPr>
          <p:spPr>
            <a:xfrm>
              <a:off x="1259632" y="5085184"/>
              <a:ext cx="1368152" cy="216024"/>
            </a:xfrm>
            <a:prstGeom prst="ellipse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sp>
          <p:nvSpPr>
            <p:cNvPr id="7" name="6 Elipse"/>
            <p:cNvSpPr/>
            <p:nvPr/>
          </p:nvSpPr>
          <p:spPr>
            <a:xfrm>
              <a:off x="3923928" y="6021288"/>
              <a:ext cx="648072" cy="432048"/>
            </a:xfrm>
            <a:prstGeom prst="ellipse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sp>
        <p:nvSpPr>
          <p:cNvPr id="12" name="11 Botón de acción: Final">
            <a:hlinkClick r:id="rId6" action="ppaction://hlinksldjump" highlightClick="1"/>
          </p:cNvPr>
          <p:cNvSpPr/>
          <p:nvPr/>
        </p:nvSpPr>
        <p:spPr>
          <a:xfrm>
            <a:off x="7812360" y="6381328"/>
            <a:ext cx="372909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5284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contenido"/>
          <p:cNvSpPr>
            <a:spLocks noGrp="1"/>
          </p:cNvSpPr>
          <p:nvPr>
            <p:ph idx="1"/>
          </p:nvPr>
        </p:nvSpPr>
        <p:spPr>
          <a:xfrm>
            <a:off x="539552" y="387110"/>
            <a:ext cx="3672408" cy="4637112"/>
          </a:xfrm>
        </p:spPr>
        <p:txBody>
          <a:bodyPr>
            <a:normAutofit/>
          </a:bodyPr>
          <a:lstStyle/>
          <a:p>
            <a:pPr marL="0" lvl="3" indent="0" algn="ctr">
              <a:buNone/>
            </a:pPr>
            <a:r>
              <a:rPr lang="es-MX" sz="1800" b="1" dirty="0" smtClean="0">
                <a:latin typeface="Arial Narrow" pitchFamily="34" charset="0"/>
              </a:rPr>
              <a:t>“Compensación Deseada”</a:t>
            </a:r>
            <a:endParaRPr lang="es-MX" sz="1800" b="1" dirty="0">
              <a:latin typeface="Arial Narrow" pitchFamily="34" charset="0"/>
            </a:endParaRPr>
          </a:p>
          <a:p>
            <a:pPr marL="0" indent="0">
              <a:buNone/>
            </a:pPr>
            <a:endParaRPr lang="es-MX" sz="1800" dirty="0" smtClean="0">
              <a:latin typeface="Arial Narrow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s-MX" sz="1800" dirty="0" smtClean="0">
                <a:latin typeface="Arial Narrow" pitchFamily="34" charset="0"/>
              </a:rPr>
              <a:t>Posteriormente </a:t>
            </a:r>
            <a:r>
              <a:rPr lang="es-MX" sz="1800" dirty="0">
                <a:latin typeface="Arial Narrow" pitchFamily="34" charset="0"/>
              </a:rPr>
              <a:t>s</a:t>
            </a:r>
            <a:r>
              <a:rPr lang="es-MX" sz="1800" dirty="0" smtClean="0">
                <a:latin typeface="Arial Narrow" pitchFamily="34" charset="0"/>
              </a:rPr>
              <a:t>e busca la  </a:t>
            </a:r>
            <a:r>
              <a:rPr lang="es-MX" sz="1800" b="1" dirty="0" smtClean="0">
                <a:latin typeface="Arial Narrow" pitchFamily="34" charset="0"/>
              </a:rPr>
              <a:t>“Compensación Deseada” </a:t>
            </a:r>
            <a:r>
              <a:rPr lang="es-MX" sz="1800" dirty="0" smtClean="0">
                <a:latin typeface="Arial Narrow" pitchFamily="34" charset="0"/>
              </a:rPr>
              <a:t>con </a:t>
            </a:r>
            <a:r>
              <a:rPr lang="es-MX" sz="1800" dirty="0">
                <a:latin typeface="Arial Narrow" pitchFamily="34" charset="0"/>
              </a:rPr>
              <a:t>el </a:t>
            </a:r>
            <a:r>
              <a:rPr lang="es-MX" sz="1800" dirty="0" smtClean="0">
                <a:latin typeface="Arial Narrow" pitchFamily="34" charset="0"/>
              </a:rPr>
              <a:t>botón                                            que </a:t>
            </a:r>
            <a:r>
              <a:rPr lang="es-MX" sz="1800" dirty="0">
                <a:latin typeface="Arial Narrow" pitchFamily="34" charset="0"/>
              </a:rPr>
              <a:t>se encuentra del lado derecho del campo y se </a:t>
            </a:r>
            <a:r>
              <a:rPr lang="es-MX" sz="1800" dirty="0" smtClean="0">
                <a:latin typeface="Arial Narrow" pitchFamily="34" charset="0"/>
              </a:rPr>
              <a:t>elige una </a:t>
            </a:r>
            <a:r>
              <a:rPr lang="es-MX" sz="1800" dirty="0">
                <a:latin typeface="Arial Narrow" pitchFamily="34" charset="0"/>
              </a:rPr>
              <a:t>opción de la </a:t>
            </a:r>
            <a:r>
              <a:rPr lang="es-MX" sz="1800" dirty="0" smtClean="0">
                <a:latin typeface="Arial Narrow" pitchFamily="34" charset="0"/>
              </a:rPr>
              <a:t>lista, una vez seleccionada la opción, deberá de  presiona el botón </a:t>
            </a:r>
            <a:r>
              <a:rPr lang="es-MX" sz="1800" b="1" dirty="0">
                <a:latin typeface="Arial Narrow" pitchFamily="34" charset="0"/>
              </a:rPr>
              <a:t>“Aceptar</a:t>
            </a:r>
            <a:r>
              <a:rPr lang="es-MX" sz="1800" b="1" dirty="0" smtClean="0">
                <a:latin typeface="Arial Narrow" pitchFamily="34" charset="0"/>
              </a:rPr>
              <a:t>”</a:t>
            </a:r>
            <a:r>
              <a:rPr lang="es-MX" sz="1800" dirty="0" smtClean="0">
                <a:latin typeface="Arial Narrow" pitchFamily="34" charset="0"/>
              </a:rPr>
              <a:t>.</a:t>
            </a:r>
          </a:p>
          <a:p>
            <a:pPr>
              <a:lnSpc>
                <a:spcPct val="120000"/>
              </a:lnSpc>
            </a:pPr>
            <a:endParaRPr lang="es-MX" sz="1800" dirty="0">
              <a:latin typeface="Arial Narrow" pitchFamily="34" charset="0"/>
            </a:endParaRPr>
          </a:p>
          <a:p>
            <a:pPr marL="114300" indent="0">
              <a:buNone/>
            </a:pPr>
            <a:endParaRPr lang="es-MX" sz="1600" dirty="0">
              <a:latin typeface="Arial Narrow" pitchFamily="34" charset="0"/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9748" y="6214829"/>
            <a:ext cx="7716775" cy="621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39952" y="1412776"/>
            <a:ext cx="288032" cy="324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1511598" y="3122637"/>
            <a:ext cx="6105525" cy="3186683"/>
            <a:chOff x="1511598" y="3122637"/>
            <a:chExt cx="6105525" cy="3186683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1598" y="3122637"/>
              <a:ext cx="6105525" cy="3114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3 Elipse"/>
            <p:cNvSpPr/>
            <p:nvPr/>
          </p:nvSpPr>
          <p:spPr>
            <a:xfrm>
              <a:off x="4211960" y="5805264"/>
              <a:ext cx="792088" cy="504056"/>
            </a:xfrm>
            <a:prstGeom prst="ellipse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sp>
        <p:nvSpPr>
          <p:cNvPr id="10" name="9 Botón de acción: Final">
            <a:hlinkClick r:id="rId6" action="ppaction://hlinksldjump" highlightClick="1"/>
          </p:cNvPr>
          <p:cNvSpPr/>
          <p:nvPr/>
        </p:nvSpPr>
        <p:spPr>
          <a:xfrm>
            <a:off x="7812360" y="6381328"/>
            <a:ext cx="372909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7760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463228" y="404664"/>
            <a:ext cx="3744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b="1" dirty="0" smtClean="0">
                <a:solidFill>
                  <a:srgbClr val="00B050"/>
                </a:solidFill>
                <a:latin typeface="Arial Narrow" pitchFamily="34" charset="0"/>
              </a:rPr>
              <a:t>4.-Por Entidad Federativa</a:t>
            </a:r>
            <a:endParaRPr lang="es-MX" sz="2400" b="1" dirty="0">
              <a:solidFill>
                <a:srgbClr val="00B050"/>
              </a:solidFill>
              <a:latin typeface="Arial Narrow" pitchFamily="34" charset="0"/>
            </a:endParaRPr>
          </a:p>
        </p:txBody>
      </p:sp>
      <p:sp>
        <p:nvSpPr>
          <p:cNvPr id="7" name="2 Marcador de contenido"/>
          <p:cNvSpPr>
            <a:spLocks noGrp="1"/>
          </p:cNvSpPr>
          <p:nvPr>
            <p:ph idx="1"/>
          </p:nvPr>
        </p:nvSpPr>
        <p:spPr>
          <a:xfrm>
            <a:off x="479004" y="980728"/>
            <a:ext cx="3528392" cy="388843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s-MX" sz="1800" dirty="0" smtClean="0">
                <a:latin typeface="Arial Narrow" pitchFamily="34" charset="0"/>
              </a:rPr>
              <a:t>Para ingresar se busca la  </a:t>
            </a:r>
            <a:r>
              <a:rPr lang="es-MX" sz="1800" b="1" dirty="0" smtClean="0">
                <a:latin typeface="Arial Narrow" pitchFamily="34" charset="0"/>
              </a:rPr>
              <a:t>“Entidad Federativa” </a:t>
            </a:r>
            <a:r>
              <a:rPr lang="es-MX" sz="1800" dirty="0" smtClean="0">
                <a:latin typeface="Arial Narrow" pitchFamily="34" charset="0"/>
              </a:rPr>
              <a:t>con </a:t>
            </a:r>
            <a:r>
              <a:rPr lang="es-MX" sz="1800" dirty="0">
                <a:latin typeface="Arial Narrow" pitchFamily="34" charset="0"/>
              </a:rPr>
              <a:t>el </a:t>
            </a:r>
            <a:r>
              <a:rPr lang="es-MX" sz="1800" dirty="0" smtClean="0">
                <a:latin typeface="Arial Narrow" pitchFamily="34" charset="0"/>
              </a:rPr>
              <a:t>botón   </a:t>
            </a:r>
            <a:r>
              <a:rPr lang="es-MX" sz="1800" b="1" dirty="0">
                <a:latin typeface="Arial Narrow" pitchFamily="34" charset="0"/>
              </a:rPr>
              <a:t> </a:t>
            </a:r>
            <a:r>
              <a:rPr lang="es-MX" sz="1800" dirty="0" smtClean="0">
                <a:latin typeface="Arial Narrow" pitchFamily="34" charset="0"/>
              </a:rPr>
              <a:t>                       que </a:t>
            </a:r>
            <a:r>
              <a:rPr lang="es-MX" sz="1800" dirty="0">
                <a:latin typeface="Arial Narrow" pitchFamily="34" charset="0"/>
              </a:rPr>
              <a:t>se </a:t>
            </a:r>
            <a:r>
              <a:rPr lang="es-MX" sz="1800" dirty="0" smtClean="0">
                <a:latin typeface="Arial Narrow" pitchFamily="34" charset="0"/>
              </a:rPr>
              <a:t>encuentra </a:t>
            </a:r>
            <a:r>
              <a:rPr lang="es-MX" sz="1800" dirty="0">
                <a:latin typeface="Arial Narrow" pitchFamily="34" charset="0"/>
              </a:rPr>
              <a:t>del lado derecho del campo y se </a:t>
            </a:r>
            <a:r>
              <a:rPr lang="es-MX" sz="1800" dirty="0" smtClean="0">
                <a:latin typeface="Arial Narrow" pitchFamily="34" charset="0"/>
              </a:rPr>
              <a:t>elige una </a:t>
            </a:r>
            <a:r>
              <a:rPr lang="es-MX" sz="1800" dirty="0">
                <a:latin typeface="Arial Narrow" pitchFamily="34" charset="0"/>
              </a:rPr>
              <a:t>opción de la </a:t>
            </a:r>
            <a:r>
              <a:rPr lang="es-MX" sz="1800" dirty="0" smtClean="0">
                <a:latin typeface="Arial Narrow" pitchFamily="34" charset="0"/>
              </a:rPr>
              <a:t>lista, una vez seleccionada la opción, deberá de  presiona el botón </a:t>
            </a:r>
            <a:r>
              <a:rPr lang="es-MX" sz="1800" b="1" dirty="0">
                <a:latin typeface="Arial Narrow" pitchFamily="34" charset="0"/>
              </a:rPr>
              <a:t>“Aceptar</a:t>
            </a:r>
            <a:r>
              <a:rPr lang="es-MX" sz="1800" b="1" dirty="0" smtClean="0">
                <a:latin typeface="Arial Narrow" pitchFamily="34" charset="0"/>
              </a:rPr>
              <a:t>”</a:t>
            </a:r>
            <a:r>
              <a:rPr lang="es-MX" sz="1800" dirty="0" smtClean="0">
                <a:latin typeface="Arial Narrow" pitchFamily="34" charset="0"/>
              </a:rPr>
              <a:t>.</a:t>
            </a:r>
          </a:p>
          <a:p>
            <a:pPr>
              <a:lnSpc>
                <a:spcPct val="120000"/>
              </a:lnSpc>
            </a:pPr>
            <a:endParaRPr lang="es-MX" sz="2300" dirty="0">
              <a:latin typeface="Arial Narrow" pitchFamily="34" charset="0"/>
            </a:endParaRPr>
          </a:p>
          <a:p>
            <a:endParaRPr lang="es-MX" sz="2300" dirty="0">
              <a:latin typeface="Arial Narrow" pitchFamily="34" charset="0"/>
            </a:endParaRPr>
          </a:p>
          <a:p>
            <a:pPr marL="0" indent="0">
              <a:buNone/>
            </a:pPr>
            <a:endParaRPr lang="es-MX" sz="23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es-MX" sz="2300" dirty="0">
              <a:latin typeface="Arial Narrow" pitchFamily="34" charset="0"/>
            </a:endParaRPr>
          </a:p>
          <a:p>
            <a:endParaRPr lang="es-MX" sz="2300" dirty="0">
              <a:latin typeface="Arial Narrow" pitchFamily="34" charset="0"/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7956376" y="6381328"/>
            <a:ext cx="360040" cy="288032"/>
          </a:xfrm>
          <a:prstGeom prst="actionButtonForwardNex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19612" y="1412776"/>
            <a:ext cx="288032" cy="324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068960"/>
            <a:ext cx="6200775" cy="311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Elipse"/>
          <p:cNvSpPr/>
          <p:nvPr/>
        </p:nvSpPr>
        <p:spPr>
          <a:xfrm>
            <a:off x="3919612" y="5805264"/>
            <a:ext cx="940420" cy="431706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386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6388" y="908720"/>
            <a:ext cx="7499176" cy="1152128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>
                <a:latin typeface="Arial Narrow" pitchFamily="34" charset="0"/>
              </a:rPr>
              <a:t>Una vez que hayas seleccionado cualquiera de la opciones para realizar la búsqueda de concursos aparecerá una pantalla.</a:t>
            </a:r>
          </a:p>
          <a:p>
            <a:endParaRPr lang="es-MX" dirty="0"/>
          </a:p>
          <a:p>
            <a:endParaRPr lang="es-MX" dirty="0"/>
          </a:p>
        </p:txBody>
      </p:sp>
      <p:pic>
        <p:nvPicPr>
          <p:cNvPr id="5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140968"/>
            <a:ext cx="3744416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Botón de acción: Volver">
            <a:hlinkClick r:id="rId4" action="ppaction://hlinksldjump" highlightClick="1"/>
          </p:cNvPr>
          <p:cNvSpPr/>
          <p:nvPr/>
        </p:nvSpPr>
        <p:spPr>
          <a:xfrm>
            <a:off x="7668344" y="6309320"/>
            <a:ext cx="576064" cy="4766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981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620688"/>
            <a:ext cx="7200800" cy="43099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sz="2300" dirty="0" smtClean="0">
                <a:latin typeface="Arial Narrow" pitchFamily="34" charset="0"/>
              </a:rPr>
              <a:t>Posteriormente en la pantalla </a:t>
            </a:r>
            <a:r>
              <a:rPr lang="es-MX" sz="2300" b="1" dirty="0" smtClean="0">
                <a:latin typeface="Arial Narrow" pitchFamily="34" charset="0"/>
              </a:rPr>
              <a:t>« Resultados de Búsqueda» </a:t>
            </a:r>
            <a:r>
              <a:rPr lang="es-MX" sz="2300" dirty="0" smtClean="0">
                <a:latin typeface="Arial Narrow" pitchFamily="34" charset="0"/>
              </a:rPr>
              <a:t>se mostraran  los siguientes datos:</a:t>
            </a:r>
          </a:p>
          <a:p>
            <a:pPr marL="0" indent="0">
              <a:buNone/>
            </a:pPr>
            <a:endParaRPr lang="es-MX" sz="2300" dirty="0">
              <a:latin typeface="Arial Narrow" pitchFamily="34" charset="0"/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7596336" y="6453336"/>
            <a:ext cx="576064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88840"/>
            <a:ext cx="7488832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Elipse"/>
          <p:cNvSpPr/>
          <p:nvPr/>
        </p:nvSpPr>
        <p:spPr>
          <a:xfrm>
            <a:off x="7812360" y="3140968"/>
            <a:ext cx="360040" cy="43204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Flecha izquierda"/>
          <p:cNvSpPr/>
          <p:nvPr/>
        </p:nvSpPr>
        <p:spPr>
          <a:xfrm>
            <a:off x="8172400" y="3140968"/>
            <a:ext cx="288032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146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56541" y="1052736"/>
            <a:ext cx="3087915" cy="194421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MX" sz="2300" dirty="0" smtClean="0">
                <a:latin typeface="Arial Narrow" pitchFamily="34" charset="0"/>
              </a:rPr>
              <a:t>Al dar click  se mostrarán los detalles de la convocatoria, la cual podrá imprimir seleccionando   la opción </a:t>
            </a:r>
            <a:r>
              <a:rPr lang="es-MX" sz="2300" b="1" dirty="0" smtClean="0">
                <a:latin typeface="Arial Narrow" pitchFamily="34" charset="0"/>
              </a:rPr>
              <a:t>« Para imprimir haz click en este botón»</a:t>
            </a:r>
            <a:endParaRPr lang="es-MX" sz="2300" b="1" dirty="0">
              <a:latin typeface="Arial Narrow" pitchFamily="34" charset="0"/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870">
            <a:off x="5666197" y="3864606"/>
            <a:ext cx="2228084" cy="2228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Botón de acción: Volver">
            <a:hlinkClick r:id="rId4" action="ppaction://hlinksldjump" highlightClick="1"/>
          </p:cNvPr>
          <p:cNvSpPr/>
          <p:nvPr/>
        </p:nvSpPr>
        <p:spPr>
          <a:xfrm>
            <a:off x="7884368" y="6342866"/>
            <a:ext cx="360040" cy="283682"/>
          </a:xfrm>
          <a:prstGeom prst="actionButtonRetur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pSp>
        <p:nvGrpSpPr>
          <p:cNvPr id="4" name="3 Grupo"/>
          <p:cNvGrpSpPr/>
          <p:nvPr/>
        </p:nvGrpSpPr>
        <p:grpSpPr>
          <a:xfrm>
            <a:off x="449332" y="513566"/>
            <a:ext cx="3817992" cy="5829300"/>
            <a:chOff x="433060" y="279400"/>
            <a:chExt cx="3817992" cy="5829300"/>
          </a:xfrm>
        </p:grpSpPr>
        <p:pic>
          <p:nvPicPr>
            <p:cNvPr id="9" name="8 Imagen"/>
            <p:cNvPicPr/>
            <p:nvPr/>
          </p:nvPicPr>
          <p:blipFill rotWithShape="1">
            <a:blip r:embed="rId5"/>
            <a:srcRect l="14539" r="17388" b="11956"/>
            <a:stretch/>
          </p:blipFill>
          <p:spPr bwMode="auto">
            <a:xfrm>
              <a:off x="433432" y="279400"/>
              <a:ext cx="3817620" cy="308610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9 Imagen"/>
            <p:cNvPicPr/>
            <p:nvPr/>
          </p:nvPicPr>
          <p:blipFill rotWithShape="1">
            <a:blip r:embed="rId6"/>
            <a:srcRect l="14539" t="12826" r="17388" b="8913"/>
            <a:stretch/>
          </p:blipFill>
          <p:spPr bwMode="auto">
            <a:xfrm>
              <a:off x="433060" y="3365500"/>
              <a:ext cx="3816985" cy="274320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6" name="5 Flecha derecha"/>
          <p:cNvSpPr/>
          <p:nvPr/>
        </p:nvSpPr>
        <p:spPr>
          <a:xfrm>
            <a:off x="4427984" y="5085184"/>
            <a:ext cx="1224136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89033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4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Consulta de Vacantes del SPC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7455198" cy="4590288"/>
          </a:xfrm>
        </p:spPr>
        <p:txBody>
          <a:bodyPr>
            <a:normAutofit/>
          </a:bodyPr>
          <a:lstStyle/>
          <a:p>
            <a:pPr algn="just"/>
            <a:r>
              <a:rPr lang="es-MX" sz="2200" dirty="0" smtClean="0">
                <a:latin typeface="Arial Narrow" pitchFamily="34" charset="0"/>
              </a:rPr>
              <a:t>En esta sección podrás consultar todas las plazas vacantes del SPC, solo tendrás que dar </a:t>
            </a:r>
            <a:r>
              <a:rPr lang="es-MX" sz="2200" dirty="0" err="1" smtClean="0">
                <a:latin typeface="Arial Narrow" pitchFamily="34" charset="0"/>
              </a:rPr>
              <a:t>click</a:t>
            </a:r>
            <a:r>
              <a:rPr lang="es-MX" sz="2200" dirty="0" smtClean="0">
                <a:latin typeface="Arial Narrow" pitchFamily="34" charset="0"/>
              </a:rPr>
              <a:t> en el botón       y seleccionar la dependencia donde deseas buscar vacantes.</a:t>
            </a:r>
            <a:endParaRPr lang="es-MX" sz="2200" dirty="0">
              <a:latin typeface="Arial Narrow" pitchFamily="34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52936"/>
            <a:ext cx="7372846" cy="3351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16832"/>
            <a:ext cx="273174" cy="307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Elipse"/>
          <p:cNvSpPr/>
          <p:nvPr/>
        </p:nvSpPr>
        <p:spPr>
          <a:xfrm>
            <a:off x="7740352" y="5229200"/>
            <a:ext cx="288032" cy="21602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black"/>
              </a:solidFill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Volver">
            <a:hlinkClick r:id="rId5" action="ppaction://hlinksldjump" highlightClick="1"/>
          </p:cNvPr>
          <p:cNvSpPr/>
          <p:nvPr/>
        </p:nvSpPr>
        <p:spPr>
          <a:xfrm>
            <a:off x="7740352" y="6453336"/>
            <a:ext cx="504056" cy="28803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1681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927160" y="279112"/>
            <a:ext cx="5022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200" dirty="0" smtClean="0">
                <a:solidFill>
                  <a:schemeClr val="bg1"/>
                </a:solidFill>
              </a:rPr>
              <a:t>Registro de Nuevos Usuarios </a:t>
            </a:r>
            <a:endParaRPr lang="es-MX" sz="3200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1196752"/>
            <a:ext cx="4176464" cy="381642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MX" sz="2400" dirty="0" smtClean="0">
                <a:latin typeface="Arial Narrow" pitchFamily="34" charset="0"/>
              </a:rPr>
              <a:t>Esta es una sección en la cual los usuarios que aún no se encuentran registrados en el portal </a:t>
            </a:r>
            <a:r>
              <a:rPr lang="es-MX" sz="2400" dirty="0" err="1" smtClean="0">
                <a:latin typeface="Arial Narrow" pitchFamily="34" charset="0"/>
              </a:rPr>
              <a:t>TrabajaEn</a:t>
            </a:r>
            <a:r>
              <a:rPr lang="es-MX" sz="2400" dirty="0" smtClean="0">
                <a:latin typeface="Arial Narrow" pitchFamily="34" charset="0"/>
              </a:rPr>
              <a:t>, tendrán  la posibilidad de hacerlo.</a:t>
            </a:r>
          </a:p>
          <a:p>
            <a:pPr marL="0" indent="0">
              <a:buNone/>
            </a:pPr>
            <a:endParaRPr lang="es-MX" sz="2400" dirty="0" smtClean="0">
              <a:latin typeface="Arial Narrow" pitchFamily="34" charset="0"/>
            </a:endParaRPr>
          </a:p>
          <a:p>
            <a:pPr marL="0" indent="0" algn="just">
              <a:buNone/>
            </a:pPr>
            <a:r>
              <a:rPr lang="es-MX" sz="2400" dirty="0" smtClean="0">
                <a:latin typeface="Arial Narrow" pitchFamily="34" charset="0"/>
              </a:rPr>
              <a:t>Al dar click en esta opción se abrirá una pantalla en la cual podrás ingresar tus datos personales tales como: dirección, correo electrónico, teléfono, entre otros.</a:t>
            </a:r>
            <a:endParaRPr lang="es-MX" sz="2400" dirty="0">
              <a:latin typeface="Arial Narrow" pitchFamily="34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5145">
            <a:off x="5295280" y="1206834"/>
            <a:ext cx="2519979" cy="3356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Botón de acción: Final">
            <a:hlinkClick r:id="rId5" action="ppaction://hlinksldjump" highlightClick="1"/>
          </p:cNvPr>
          <p:cNvSpPr/>
          <p:nvPr/>
        </p:nvSpPr>
        <p:spPr>
          <a:xfrm>
            <a:off x="7740352" y="6237312"/>
            <a:ext cx="515900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3 Título"/>
          <p:cNvSpPr txBox="1">
            <a:spLocks/>
          </p:cNvSpPr>
          <p:nvPr/>
        </p:nvSpPr>
        <p:spPr>
          <a:xfrm>
            <a:off x="1691680" y="202490"/>
            <a:ext cx="5804794" cy="70788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MX" sz="4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Registro de Nuevos Usuarios 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5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16016" y="2348880"/>
            <a:ext cx="31683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latin typeface="Arial Narrow" pitchFamily="34" charset="0"/>
              </a:rPr>
              <a:t>En la parte inferior de la página  se encuentra la liga </a:t>
            </a:r>
            <a:r>
              <a:rPr lang="es-MX" b="1" dirty="0" smtClean="0">
                <a:latin typeface="Arial Narrow" pitchFamily="34" charset="0"/>
                <a:hlinkClick r:id="rId3" action="ppaction://hlinksldjump"/>
              </a:rPr>
              <a:t>Ver condiciones de uso</a:t>
            </a:r>
            <a:endParaRPr lang="es-MX" b="1" dirty="0" smtClean="0">
              <a:latin typeface="Arial Narrow" pitchFamily="34" charset="0"/>
            </a:endParaRPr>
          </a:p>
          <a:p>
            <a:endParaRPr lang="es-MX" b="1" dirty="0">
              <a:latin typeface="Arial Narrow" pitchFamily="34" charset="0"/>
            </a:endParaRPr>
          </a:p>
          <a:p>
            <a:endParaRPr lang="es-MX" b="1" dirty="0">
              <a:latin typeface="Arial Narrow" pitchFamily="34" charset="0"/>
            </a:endParaRPr>
          </a:p>
        </p:txBody>
      </p:sp>
      <p:sp>
        <p:nvSpPr>
          <p:cNvPr id="3" name="2 Botón de acción: Volver">
            <a:hlinkClick r:id="rId4" action="ppaction://hlinksldjump" highlightClick="1"/>
          </p:cNvPr>
          <p:cNvSpPr/>
          <p:nvPr/>
        </p:nvSpPr>
        <p:spPr>
          <a:xfrm>
            <a:off x="7884368" y="6381328"/>
            <a:ext cx="360040" cy="360040"/>
          </a:xfrm>
          <a:prstGeom prst="actionButtonRetur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pSp>
        <p:nvGrpSpPr>
          <p:cNvPr id="6" name="5 Grupo"/>
          <p:cNvGrpSpPr/>
          <p:nvPr/>
        </p:nvGrpSpPr>
        <p:grpSpPr>
          <a:xfrm>
            <a:off x="899592" y="116632"/>
            <a:ext cx="3384376" cy="6048672"/>
            <a:chOff x="1241252" y="332656"/>
            <a:chExt cx="2736552" cy="5792042"/>
          </a:xfrm>
        </p:grpSpPr>
        <p:pic>
          <p:nvPicPr>
            <p:cNvPr id="9" name="8 Imagen"/>
            <p:cNvPicPr/>
            <p:nvPr/>
          </p:nvPicPr>
          <p:blipFill rotWithShape="1">
            <a:blip r:embed="rId5"/>
            <a:srcRect l="9647" t="8043" r="57471" b="6087"/>
            <a:stretch/>
          </p:blipFill>
          <p:spPr bwMode="auto">
            <a:xfrm>
              <a:off x="1241252" y="332656"/>
              <a:ext cx="2736552" cy="3816424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9 Imagen"/>
            <p:cNvPicPr/>
            <p:nvPr/>
          </p:nvPicPr>
          <p:blipFill rotWithShape="1">
            <a:blip r:embed="rId6"/>
            <a:srcRect l="9783" t="28913" r="57199" b="15217"/>
            <a:stretch/>
          </p:blipFill>
          <p:spPr bwMode="auto">
            <a:xfrm>
              <a:off x="1258020" y="4166358"/>
              <a:ext cx="2719784" cy="195834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7" name="6 Flecha izquierda"/>
          <p:cNvSpPr/>
          <p:nvPr/>
        </p:nvSpPr>
        <p:spPr>
          <a:xfrm>
            <a:off x="3131840" y="5842756"/>
            <a:ext cx="792088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243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60" y="476672"/>
            <a:ext cx="6972300" cy="552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Final">
            <a:hlinkClick r:id="rId4" action="ppaction://hlinksldjump" highlightClick="1"/>
          </p:cNvPr>
          <p:cNvSpPr/>
          <p:nvPr/>
        </p:nvSpPr>
        <p:spPr>
          <a:xfrm>
            <a:off x="7774260" y="6435967"/>
            <a:ext cx="432048" cy="244379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722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 txBox="1">
            <a:spLocks noGrp="1"/>
          </p:cNvSpPr>
          <p:nvPr>
            <p:ph idx="1"/>
          </p:nvPr>
        </p:nvSpPr>
        <p:spPr>
          <a:xfrm>
            <a:off x="395536" y="1052736"/>
            <a:ext cx="417646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300" dirty="0" smtClean="0"/>
              <a:t>Es importante que </a:t>
            </a:r>
            <a:r>
              <a:rPr lang="es-MX" sz="2300" b="1" dirty="0" smtClean="0"/>
              <a:t>Aceptes las Condiciones de Uso </a:t>
            </a:r>
            <a:r>
              <a:rPr lang="es-MX" sz="2300" dirty="0" smtClean="0"/>
              <a:t>y posteriormente dar click en </a:t>
            </a:r>
            <a:r>
              <a:rPr lang="es-MX" sz="2300" b="1" dirty="0" smtClean="0"/>
              <a:t>Enviar </a:t>
            </a:r>
            <a:r>
              <a:rPr lang="es-MX" sz="2300" dirty="0" smtClean="0"/>
              <a:t>para que tus datos sean guardados</a:t>
            </a:r>
            <a:endParaRPr lang="es-MX" sz="2300" dirty="0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84984"/>
            <a:ext cx="4392488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888" y="3424238"/>
            <a:ext cx="20637" cy="1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915" y="3437045"/>
            <a:ext cx="788205" cy="664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26218">
            <a:off x="5819390" y="2330411"/>
            <a:ext cx="2093340" cy="2085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 descr="Macintosh HD:Users:cocoabraham:Desktop:imagen 2012:footer_t.pn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Botón de acción: Final">
            <a:hlinkClick r:id="rId7" action="ppaction://hlinksldjump" highlightClick="1"/>
          </p:cNvPr>
          <p:cNvSpPr/>
          <p:nvPr/>
        </p:nvSpPr>
        <p:spPr>
          <a:xfrm>
            <a:off x="7740352" y="6309320"/>
            <a:ext cx="538538" cy="432048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910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 txBox="1">
            <a:spLocks noGrp="1"/>
          </p:cNvSpPr>
          <p:nvPr>
            <p:ph idx="1"/>
          </p:nvPr>
        </p:nvSpPr>
        <p:spPr>
          <a:xfrm>
            <a:off x="395536" y="1052736"/>
            <a:ext cx="417646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300" dirty="0" smtClean="0">
                <a:latin typeface="Arial Narrow" pitchFamily="34" charset="0"/>
              </a:rPr>
              <a:t>Si </a:t>
            </a:r>
            <a:r>
              <a:rPr lang="es-MX" sz="2300" b="1" dirty="0" smtClean="0">
                <a:latin typeface="Arial Narrow" pitchFamily="34" charset="0"/>
              </a:rPr>
              <a:t>NO Aceptas las Condiciones de Uso, </a:t>
            </a:r>
            <a:r>
              <a:rPr lang="es-MX" sz="2300" dirty="0" smtClean="0">
                <a:latin typeface="Arial Narrow" pitchFamily="34" charset="0"/>
              </a:rPr>
              <a:t>aparecerá la siguiente pantalla y tus datos no podrán ser guardados</a:t>
            </a:r>
            <a:r>
              <a:rPr lang="es-MX" sz="2300" b="1" dirty="0" smtClean="0">
                <a:latin typeface="Arial Narrow" pitchFamily="34" charset="0"/>
              </a:rPr>
              <a:t>.</a:t>
            </a:r>
            <a:endParaRPr lang="es-MX" sz="2300" dirty="0">
              <a:latin typeface="Arial Narrow" pitchFamily="34" charset="0"/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888" y="3424238"/>
            <a:ext cx="20637" cy="1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233" y="3399211"/>
            <a:ext cx="788205" cy="664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 descr="Macintosh HD:Users:cocoabraham:Desktop:imagen 2012:footer_t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13" y="2852936"/>
            <a:ext cx="3618755" cy="144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80759">
            <a:off x="5684079" y="2422818"/>
            <a:ext cx="2108902" cy="18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Botón de acción: Volver">
            <a:hlinkClick r:id="rId7" action="ppaction://hlinksldjump" highlightClick="1"/>
          </p:cNvPr>
          <p:cNvSpPr/>
          <p:nvPr/>
        </p:nvSpPr>
        <p:spPr>
          <a:xfrm>
            <a:off x="7596336" y="6309320"/>
            <a:ext cx="648072" cy="432048"/>
          </a:xfrm>
          <a:prstGeom prst="actionButtonRetur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131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835696" y="188640"/>
            <a:ext cx="52811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200" dirty="0" smtClean="0">
                <a:solidFill>
                  <a:schemeClr val="bg1"/>
                </a:solidFill>
              </a:rPr>
              <a:t>Acceso a Usuarios Registrados </a:t>
            </a:r>
            <a:endParaRPr lang="es-MX" sz="3200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196753"/>
            <a:ext cx="3816424" cy="511256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MX" sz="2400" dirty="0" smtClean="0">
                <a:latin typeface="Arial Narrow" pitchFamily="34" charset="0"/>
              </a:rPr>
              <a:t>Esta opción permite tener acceso al portal a los usuarios que ya se encuentran registrados, así como la posibilidad de inscribirse a una o más vacantes.</a:t>
            </a:r>
          </a:p>
          <a:p>
            <a:pPr marL="0" indent="0" algn="just">
              <a:buNone/>
            </a:pPr>
            <a:endParaRPr lang="es-MX" sz="2400" dirty="0" smtClean="0">
              <a:latin typeface="Arial Narrow" pitchFamily="34" charset="0"/>
            </a:endParaRPr>
          </a:p>
          <a:p>
            <a:pPr marL="0" indent="0" algn="just">
              <a:buNone/>
            </a:pPr>
            <a:r>
              <a:rPr lang="es-MX" sz="2400" dirty="0" smtClean="0">
                <a:latin typeface="Arial Narrow" pitchFamily="34" charset="0"/>
              </a:rPr>
              <a:t>Para ello solo se requiere introducir el nombre del usuario (correo electrónico), la contraseña y dar click en el botón </a:t>
            </a:r>
            <a:endParaRPr lang="es-MX" sz="2400" dirty="0">
              <a:latin typeface="Arial Narrow" pitchFamily="34" charset="0"/>
            </a:endParaRPr>
          </a:p>
        </p:txBody>
      </p:sp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925" y="1268760"/>
            <a:ext cx="2697503" cy="44644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Botón de acción: Final">
            <a:hlinkClick r:id="rId4" action="ppaction://hlinksldjump" highlightClick="1"/>
          </p:cNvPr>
          <p:cNvSpPr/>
          <p:nvPr/>
        </p:nvSpPr>
        <p:spPr>
          <a:xfrm>
            <a:off x="7668344" y="6309320"/>
            <a:ext cx="504056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3 Título"/>
          <p:cNvSpPr txBox="1">
            <a:spLocks/>
          </p:cNvSpPr>
          <p:nvPr/>
        </p:nvSpPr>
        <p:spPr>
          <a:xfrm>
            <a:off x="1227539" y="279485"/>
            <a:ext cx="6224781" cy="707886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MX" sz="4000" b="1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Acceso a Usuarios Registrados 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40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69168" y="1124745"/>
            <a:ext cx="3322712" cy="21602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sz="2400" dirty="0" smtClean="0">
                <a:latin typeface="Arial Narrow" pitchFamily="34" charset="0"/>
              </a:rPr>
              <a:t>1. En caso de no recordar la contraseña , podrás recuperarla dando click al botón </a:t>
            </a:r>
            <a:r>
              <a:rPr lang="es-MX" sz="2400" b="1" dirty="0" smtClean="0">
                <a:latin typeface="Arial Narrow" pitchFamily="34" charset="0"/>
              </a:rPr>
              <a:t>Recordar Contraseña</a:t>
            </a:r>
            <a:endParaRPr lang="es-MX" sz="2400" b="1" dirty="0">
              <a:latin typeface="Arial Narrow" pitchFamily="34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56992"/>
            <a:ext cx="2736304" cy="1158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988841"/>
            <a:ext cx="828675" cy="908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 descr="Macintosh HD:Users:cocoabraham:Desktop:imagen 2012:footer_t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2 Marcador de contenido"/>
          <p:cNvSpPr txBox="1">
            <a:spLocks/>
          </p:cNvSpPr>
          <p:nvPr/>
        </p:nvSpPr>
        <p:spPr>
          <a:xfrm>
            <a:off x="5126284" y="1212676"/>
            <a:ext cx="2736304" cy="2160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MX" sz="2400" dirty="0" smtClean="0">
                <a:latin typeface="Arial Narrow" pitchFamily="34" charset="0"/>
              </a:rPr>
              <a:t>2. Posteriormente el usuario deberá escribir su correo electrónico y dar click en </a:t>
            </a:r>
            <a:r>
              <a:rPr lang="es-MX" sz="2400" b="1" dirty="0" smtClean="0">
                <a:latin typeface="Arial Narrow" pitchFamily="34" charset="0"/>
              </a:rPr>
              <a:t>Continuar</a:t>
            </a:r>
            <a:endParaRPr lang="es-MX" sz="2400" b="1" dirty="0">
              <a:latin typeface="Arial Narrow" pitchFamily="34" charset="0"/>
            </a:endParaRPr>
          </a:p>
        </p:txBody>
      </p:sp>
      <p:sp>
        <p:nvSpPr>
          <p:cNvPr id="2" name="1 Botón de acción: Final">
            <a:hlinkClick r:id="rId5" action="ppaction://hlinksldjump" highlightClick="1"/>
          </p:cNvPr>
          <p:cNvSpPr/>
          <p:nvPr/>
        </p:nvSpPr>
        <p:spPr>
          <a:xfrm>
            <a:off x="8028384" y="6381328"/>
            <a:ext cx="360040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86" y="2780928"/>
            <a:ext cx="3771701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336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1721" y="260648"/>
            <a:ext cx="3600400" cy="4525963"/>
          </a:xfrm>
        </p:spPr>
        <p:txBody>
          <a:bodyPr numCol="1">
            <a:normAutofit/>
          </a:bodyPr>
          <a:lstStyle/>
          <a:p>
            <a:pPr marL="0" indent="0" algn="just">
              <a:buNone/>
            </a:pPr>
            <a:r>
              <a:rPr lang="es-MX" dirty="0" smtClean="0">
                <a:latin typeface="Arial Narrow" pitchFamily="34" charset="0"/>
              </a:rPr>
              <a:t>3. El sistema mostrará la pantalla donde se pide C.P., </a:t>
            </a:r>
            <a:r>
              <a:rPr lang="es-MX" dirty="0">
                <a:latin typeface="Arial Narrow" pitchFamily="34" charset="0"/>
              </a:rPr>
              <a:t>F</a:t>
            </a:r>
            <a:r>
              <a:rPr lang="es-MX" dirty="0" smtClean="0">
                <a:latin typeface="Arial Narrow" pitchFamily="34" charset="0"/>
              </a:rPr>
              <a:t>echa de nacimiento, Calle y Segundo apellido del usuario; de deberá escribir las respuestas y dar click en </a:t>
            </a:r>
            <a:r>
              <a:rPr lang="es-MX" b="1" dirty="0" smtClean="0">
                <a:latin typeface="Arial Narrow" pitchFamily="34" charset="0"/>
              </a:rPr>
              <a:t>Continuar.</a:t>
            </a:r>
          </a:p>
          <a:p>
            <a:pPr algn="just"/>
            <a:endParaRPr lang="es-MX" sz="2400" b="1" dirty="0">
              <a:latin typeface="Arial Narrow" pitchFamily="34" charset="0"/>
            </a:endParaRPr>
          </a:p>
          <a:p>
            <a:pPr algn="just"/>
            <a:endParaRPr lang="es-MX" sz="2400" b="1" dirty="0">
              <a:latin typeface="Arial Narrow" pitchFamily="34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3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2 Marcador de contenido"/>
          <p:cNvSpPr txBox="1">
            <a:spLocks/>
          </p:cNvSpPr>
          <p:nvPr/>
        </p:nvSpPr>
        <p:spPr>
          <a:xfrm>
            <a:off x="5148064" y="1314302"/>
            <a:ext cx="3231183" cy="2503239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s-MX" sz="2200" dirty="0" smtClean="0">
                <a:latin typeface="Arial Narrow" pitchFamily="34" charset="0"/>
              </a:rPr>
              <a:t>4. El sistema  enviará al correo registrado la contraseña con 9 dígitos con la cual se podrá accesar al sistema eligiendo el botón  </a:t>
            </a:r>
            <a:r>
              <a:rPr lang="es-MX" sz="2200" b="1" dirty="0" smtClean="0">
                <a:latin typeface="Arial Narrow" pitchFamily="34" charset="0"/>
              </a:rPr>
              <a:t>Entrar.</a:t>
            </a:r>
          </a:p>
          <a:p>
            <a:pPr algn="just"/>
            <a:endParaRPr lang="es-MX" sz="2200" b="1" dirty="0" smtClean="0">
              <a:latin typeface="Arial Narrow" pitchFamily="34" charset="0"/>
            </a:endParaRPr>
          </a:p>
          <a:p>
            <a:pPr algn="just"/>
            <a:endParaRPr lang="es-MX" sz="2200" b="1" dirty="0">
              <a:latin typeface="Arial Narrow" pitchFamily="34" charset="0"/>
            </a:endParaRPr>
          </a:p>
        </p:txBody>
      </p:sp>
      <p:sp>
        <p:nvSpPr>
          <p:cNvPr id="2" name="1 Botón de acción: Final">
            <a:hlinkClick r:id="rId3" action="ppaction://hlinksldjump" highlightClick="1"/>
          </p:cNvPr>
          <p:cNvSpPr/>
          <p:nvPr/>
        </p:nvSpPr>
        <p:spPr>
          <a:xfrm>
            <a:off x="7812360" y="6381328"/>
            <a:ext cx="393600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Flecha derecha"/>
          <p:cNvSpPr/>
          <p:nvPr/>
        </p:nvSpPr>
        <p:spPr>
          <a:xfrm rot="839260">
            <a:off x="4141728" y="1543020"/>
            <a:ext cx="792088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isometricRightUp"/>
              <a:lightRig rig="threePt" dir="t"/>
            </a:scene3d>
          </a:bodyPr>
          <a:lstStyle/>
          <a:p>
            <a:pPr algn="ctr"/>
            <a:endParaRPr lang="es-MX"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96" name="Picture 7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348880"/>
            <a:ext cx="4691555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003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1" y="1052736"/>
            <a:ext cx="3600400" cy="4525963"/>
          </a:xfrm>
        </p:spPr>
        <p:txBody>
          <a:bodyPr numCol="1">
            <a:normAutofit/>
          </a:bodyPr>
          <a:lstStyle/>
          <a:p>
            <a:pPr marL="0" indent="0" algn="just">
              <a:buNone/>
            </a:pPr>
            <a:endParaRPr lang="es-MX" sz="2400" b="1" dirty="0">
              <a:latin typeface="Arial Narrow" pitchFamily="34" charset="0"/>
            </a:endParaRPr>
          </a:p>
          <a:p>
            <a:pPr algn="just"/>
            <a:endParaRPr lang="es-MX" sz="2400" b="1" dirty="0">
              <a:latin typeface="Arial Narrow" pitchFamily="34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755576" y="1124744"/>
            <a:ext cx="71287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200" dirty="0" smtClean="0">
                <a:latin typeface="Arial Narrow" pitchFamily="34" charset="0"/>
              </a:rPr>
              <a:t>5. Finalmente podrás modificar tu contraseña, para lo que es necesario escribir una nueva en los campos que se muestran (la cual deberás escribir 2 veces).</a:t>
            </a:r>
          </a:p>
          <a:p>
            <a:pPr algn="just"/>
            <a:endParaRPr lang="es-MX" sz="2200" dirty="0">
              <a:latin typeface="Arial Narrow" pitchFamily="34" charset="0"/>
            </a:endParaRPr>
          </a:p>
          <a:p>
            <a:pPr algn="just"/>
            <a:r>
              <a:rPr lang="es-MX" sz="2200" dirty="0" smtClean="0">
                <a:latin typeface="Arial Narrow" pitchFamily="34" charset="0"/>
              </a:rPr>
              <a:t>Finalmente deberás dar click en cambiar </a:t>
            </a:r>
            <a:r>
              <a:rPr lang="es-MX" sz="2200" dirty="0">
                <a:latin typeface="Arial Narrow" pitchFamily="34" charset="0"/>
              </a:rPr>
              <a:t>c</a:t>
            </a:r>
            <a:r>
              <a:rPr lang="es-MX" sz="2200" dirty="0" smtClean="0">
                <a:latin typeface="Arial Narrow" pitchFamily="34" charset="0"/>
              </a:rPr>
              <a:t>ontraseña, para registrar los cambios e ingresar  al portal.</a:t>
            </a:r>
            <a:endParaRPr lang="es-MX" sz="2200" dirty="0">
              <a:latin typeface="Arial Narrow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05064"/>
            <a:ext cx="5724525" cy="219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Final">
            <a:hlinkClick r:id="rId4" action="ppaction://hlinksldjump" highlightClick="1"/>
          </p:cNvPr>
          <p:cNvSpPr/>
          <p:nvPr/>
        </p:nvSpPr>
        <p:spPr>
          <a:xfrm>
            <a:off x="7884368" y="6453336"/>
            <a:ext cx="504056" cy="216024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5 Flecha izquierda"/>
          <p:cNvSpPr/>
          <p:nvPr/>
        </p:nvSpPr>
        <p:spPr>
          <a:xfrm>
            <a:off x="5508104" y="5661248"/>
            <a:ext cx="576064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701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-15287"/>
            <a:ext cx="8229600" cy="1143000"/>
          </a:xfrm>
        </p:spPr>
        <p:txBody>
          <a:bodyPr/>
          <a:lstStyle/>
          <a:p>
            <a:pPr algn="l"/>
            <a:r>
              <a:rPr lang="es-MX" dirty="0" smtClean="0">
                <a:solidFill>
                  <a:schemeClr val="bg1"/>
                </a:solidFill>
              </a:rPr>
              <a:t>Bienvenida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196752"/>
            <a:ext cx="7776864" cy="4525963"/>
          </a:xfrm>
        </p:spPr>
        <p:txBody>
          <a:bodyPr/>
          <a:lstStyle/>
          <a:p>
            <a:pPr marL="0" indent="0">
              <a:buNone/>
            </a:pPr>
            <a:r>
              <a:rPr lang="es-MX" sz="2400" dirty="0" smtClean="0">
                <a:latin typeface="Arial Narrow" pitchFamily="34" charset="0"/>
              </a:rPr>
              <a:t>Cada usuario al registrarse en TrabajaEn  es identificado con un número de folio general que será mostrado en la pantalla cuando éste acceda al sistema.</a:t>
            </a:r>
          </a:p>
          <a:p>
            <a:pPr marL="0" indent="0">
              <a:buNone/>
            </a:pPr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Final">
            <a:hlinkClick r:id="rId3" action="ppaction://hlinksldjump" highlightClick="1"/>
          </p:cNvPr>
          <p:cNvSpPr/>
          <p:nvPr/>
        </p:nvSpPr>
        <p:spPr>
          <a:xfrm>
            <a:off x="7884368" y="6381328"/>
            <a:ext cx="360040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37"/>
          <a:stretch/>
        </p:blipFill>
        <p:spPr bwMode="auto">
          <a:xfrm>
            <a:off x="1043608" y="2420888"/>
            <a:ext cx="6654800" cy="3446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>
            <a:off x="2172816" y="137113"/>
            <a:ext cx="4114800" cy="8436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4000" b="1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Bienvenida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12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323528" y="-609"/>
            <a:ext cx="8229600" cy="1143000"/>
          </a:xfrm>
        </p:spPr>
        <p:txBody>
          <a:bodyPr/>
          <a:lstStyle/>
          <a:p>
            <a:pPr algn="l"/>
            <a:r>
              <a:rPr lang="es-MX" dirty="0" smtClean="0">
                <a:solidFill>
                  <a:schemeClr val="bg1"/>
                </a:solidFill>
              </a:rPr>
              <a:t>Encabezados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sz="2400" dirty="0" smtClean="0">
                <a:latin typeface="Arial Narrow" pitchFamily="34" charset="0"/>
              </a:rPr>
              <a:t>Una vez que entres a la página se muestra un menú sobre el cual podrás navegar y acceder a las distintas opciones.</a:t>
            </a:r>
          </a:p>
          <a:p>
            <a:pPr marL="0" indent="0">
              <a:buNone/>
            </a:pPr>
            <a:endParaRPr lang="es-MX" sz="2400" dirty="0">
              <a:latin typeface="Arial Narrow" pitchFamily="34" charset="0"/>
            </a:endParaRPr>
          </a:p>
          <a:p>
            <a:pPr marL="0" indent="0">
              <a:buNone/>
            </a:pPr>
            <a:endParaRPr lang="es-MX" sz="2400" dirty="0">
              <a:latin typeface="Arial Narrow" pitchFamily="34" charset="0"/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8049144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1 Título"/>
          <p:cNvSpPr txBox="1">
            <a:spLocks/>
          </p:cNvSpPr>
          <p:nvPr/>
        </p:nvSpPr>
        <p:spPr>
          <a:xfrm>
            <a:off x="475928" y="15179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4000" b="1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Encabezados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9" name="8 Botón de acción: Final">
            <a:hlinkClick r:id="rId4" action="ppaction://hlinksldjump" highlightClick="1"/>
          </p:cNvPr>
          <p:cNvSpPr/>
          <p:nvPr/>
        </p:nvSpPr>
        <p:spPr>
          <a:xfrm>
            <a:off x="7884368" y="6453336"/>
            <a:ext cx="360040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993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323528" y="10510"/>
            <a:ext cx="8229600" cy="1143000"/>
          </a:xfrm>
        </p:spPr>
        <p:txBody>
          <a:bodyPr/>
          <a:lstStyle/>
          <a:p>
            <a:pPr algn="l"/>
            <a:r>
              <a:rPr lang="es-MX" dirty="0" smtClean="0">
                <a:solidFill>
                  <a:schemeClr val="bg1"/>
                </a:solidFill>
              </a:rPr>
              <a:t>Mis Consultas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052736"/>
            <a:ext cx="7776864" cy="187220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MX" dirty="0" smtClean="0">
                <a:latin typeface="Arial Narrow" pitchFamily="34" charset="0"/>
              </a:rPr>
              <a:t>En esta sección el usuario puede generar y guardar consultas de convocatorias.</a:t>
            </a:r>
          </a:p>
          <a:p>
            <a:pPr marL="0" indent="0" algn="just">
              <a:buNone/>
            </a:pPr>
            <a:r>
              <a:rPr lang="es-MX" dirty="0" smtClean="0">
                <a:latin typeface="Arial Narrow" pitchFamily="34" charset="0"/>
              </a:rPr>
              <a:t>Para crear una consulta es necesario seguir el siguiente procedimiento.</a:t>
            </a:r>
          </a:p>
          <a:p>
            <a:pPr marL="400050" lvl="1" indent="0" algn="just">
              <a:buNone/>
            </a:pPr>
            <a:r>
              <a:rPr lang="es-MX" sz="2200" dirty="0" smtClean="0">
                <a:latin typeface="Arial Narrow" pitchFamily="34" charset="0"/>
              </a:rPr>
              <a:t> I.  Deberá presionar el botón de  </a:t>
            </a:r>
            <a:r>
              <a:rPr lang="es-MX" sz="2200" b="1" dirty="0" smtClean="0">
                <a:latin typeface="Arial Narrow" pitchFamily="34" charset="0"/>
              </a:rPr>
              <a:t>Haga </a:t>
            </a:r>
            <a:r>
              <a:rPr lang="es-MX" sz="2200" b="1" dirty="0" err="1" smtClean="0">
                <a:latin typeface="Arial Narrow" pitchFamily="34" charset="0"/>
              </a:rPr>
              <a:t>click</a:t>
            </a:r>
            <a:r>
              <a:rPr lang="es-MX" sz="2200" b="1" dirty="0" smtClean="0">
                <a:latin typeface="Arial Narrow" pitchFamily="34" charset="0"/>
              </a:rPr>
              <a:t>  aquí para insertar una nueva consulta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1 Título"/>
          <p:cNvSpPr txBox="1">
            <a:spLocks/>
          </p:cNvSpPr>
          <p:nvPr/>
        </p:nvSpPr>
        <p:spPr>
          <a:xfrm>
            <a:off x="493192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4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Mis Consultas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682948" y="3068960"/>
            <a:ext cx="7128792" cy="3240360"/>
            <a:chOff x="682948" y="3068960"/>
            <a:chExt cx="7128792" cy="3240360"/>
          </a:xfrm>
        </p:grpSpPr>
        <p:pic>
          <p:nvPicPr>
            <p:cNvPr id="17411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948" y="3068960"/>
              <a:ext cx="7128792" cy="3240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5 Flecha izquierda"/>
            <p:cNvSpPr/>
            <p:nvPr/>
          </p:nvSpPr>
          <p:spPr>
            <a:xfrm>
              <a:off x="3275856" y="4365104"/>
              <a:ext cx="432048" cy="216024"/>
            </a:xfrm>
            <a:prstGeom prst="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sp>
          <p:nvSpPr>
            <p:cNvPr id="7" name="6 Rectángulo redondeado"/>
            <p:cNvSpPr/>
            <p:nvPr/>
          </p:nvSpPr>
          <p:spPr>
            <a:xfrm>
              <a:off x="682948" y="4365104"/>
              <a:ext cx="2592908" cy="216024"/>
            </a:xfrm>
            <a:prstGeom prst="round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</p:spTree>
    <p:extLst>
      <p:ext uri="{BB962C8B-B14F-4D97-AF65-F5344CB8AC3E}">
        <p14:creationId xmlns:p14="http://schemas.microsoft.com/office/powerpoint/2010/main" val="177186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11560" y="1268760"/>
            <a:ext cx="7336904" cy="1368152"/>
          </a:xfrm>
        </p:spPr>
        <p:txBody>
          <a:bodyPr>
            <a:normAutofit/>
          </a:bodyPr>
          <a:lstStyle/>
          <a:p>
            <a:pPr algn="just"/>
            <a:r>
              <a:rPr lang="es-MX" sz="2400" dirty="0">
                <a:solidFill>
                  <a:schemeClr val="tx1"/>
                </a:solidFill>
                <a:latin typeface="Arial Narrow" pitchFamily="34" charset="0"/>
              </a:rPr>
              <a:t>II. Es importante que a cada consulta que realices le asignes un nombre, lo </a:t>
            </a:r>
            <a:r>
              <a:rPr lang="es-MX" sz="2400" dirty="0" smtClean="0">
                <a:solidFill>
                  <a:schemeClr val="tx1"/>
                </a:solidFill>
                <a:latin typeface="Arial Narrow" pitchFamily="34" charset="0"/>
              </a:rPr>
              <a:t>podrás </a:t>
            </a:r>
            <a:r>
              <a:rPr lang="es-MX" sz="2400" dirty="0">
                <a:solidFill>
                  <a:schemeClr val="tx1"/>
                </a:solidFill>
                <a:latin typeface="Arial Narrow" pitchFamily="34" charset="0"/>
              </a:rPr>
              <a:t>realizar eligiendo la </a:t>
            </a:r>
            <a:r>
              <a:rPr lang="es-MX" sz="2400" dirty="0" smtClean="0">
                <a:solidFill>
                  <a:schemeClr val="tx1"/>
                </a:solidFill>
                <a:latin typeface="Arial Narrow" pitchFamily="34" charset="0"/>
              </a:rPr>
              <a:t>opción </a:t>
            </a:r>
            <a:r>
              <a:rPr lang="es-MX" sz="2400" b="1" dirty="0">
                <a:solidFill>
                  <a:schemeClr val="tx1"/>
                </a:solidFill>
                <a:latin typeface="Arial Narrow" pitchFamily="34" charset="0"/>
              </a:rPr>
              <a:t>“ Nombre de Consulta”</a:t>
            </a:r>
            <a:endParaRPr lang="es-ES" sz="24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884368" y="6453336"/>
            <a:ext cx="504056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708920"/>
            <a:ext cx="7488832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Elipse"/>
          <p:cNvSpPr/>
          <p:nvPr/>
        </p:nvSpPr>
        <p:spPr>
          <a:xfrm>
            <a:off x="1547664" y="5301208"/>
            <a:ext cx="648072" cy="288032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260648"/>
            <a:ext cx="8270056" cy="5976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MX" dirty="0" smtClean="0">
                <a:latin typeface="Arial Narrow" pitchFamily="34" charset="0"/>
              </a:rPr>
              <a:t>III. Para generar la consulta podrás elegir  uno o varios criterios del catálogo como:</a:t>
            </a:r>
          </a:p>
          <a:p>
            <a:pPr indent="-342900">
              <a:buFont typeface="Wingdings" pitchFamily="2" charset="2"/>
              <a:buChar char="Ø"/>
            </a:pPr>
            <a:r>
              <a:rPr lang="es-MX" b="1" dirty="0" smtClean="0">
                <a:latin typeface="Arial Narrow" pitchFamily="34" charset="0"/>
              </a:rPr>
              <a:t>Por Dependencia                                                   </a:t>
            </a:r>
          </a:p>
          <a:p>
            <a:pPr indent="-342900">
              <a:buFont typeface="Wingdings" pitchFamily="2" charset="2"/>
              <a:buChar char="Ø"/>
            </a:pPr>
            <a:r>
              <a:rPr lang="es-MX" b="1" dirty="0" smtClean="0">
                <a:latin typeface="Arial Narrow" pitchFamily="34" charset="0"/>
              </a:rPr>
              <a:t>Por Experiencia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s-MX" sz="2200" b="1" dirty="0" smtClean="0">
                <a:latin typeface="Arial Narrow" pitchFamily="34" charset="0"/>
              </a:rPr>
              <a:t>Entidad Federativa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s-MX" sz="2200" b="1" dirty="0" smtClean="0">
                <a:latin typeface="Arial Narrow" pitchFamily="34" charset="0"/>
              </a:rPr>
              <a:t>Por Escolaridad</a:t>
            </a:r>
            <a:r>
              <a:rPr lang="es-MX" sz="2200" dirty="0" smtClean="0">
                <a:latin typeface="Arial Narrow" pitchFamily="34" charset="0"/>
              </a:rPr>
              <a:t>” </a:t>
            </a:r>
            <a:r>
              <a:rPr lang="es-MX" sz="2200" b="1" dirty="0">
                <a:latin typeface="Arial Narrow" pitchFamily="34" charset="0"/>
              </a:rPr>
              <a:t>y/o “</a:t>
            </a:r>
            <a:r>
              <a:rPr lang="es-MX" sz="2200" b="1" dirty="0" smtClean="0">
                <a:latin typeface="Arial Narrow" pitchFamily="34" charset="0"/>
              </a:rPr>
              <a:t>Rango</a:t>
            </a:r>
            <a:endParaRPr lang="es-MX" sz="2200" b="1" dirty="0">
              <a:latin typeface="Arial Narrow" pitchFamily="34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8028384" y="6453336"/>
            <a:ext cx="360040" cy="216024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08920"/>
            <a:ext cx="7992888" cy="3401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2854" y="521544"/>
            <a:ext cx="7620000" cy="12961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dirty="0" smtClean="0">
                <a:latin typeface="Arial Narrow" pitchFamily="34" charset="0"/>
              </a:rPr>
              <a:t>Para conocer el rango deberás dar click en el botón </a:t>
            </a:r>
            <a:r>
              <a:rPr lang="es-ES" b="1" dirty="0" smtClean="0">
                <a:latin typeface="Arial Narrow" pitchFamily="34" charset="0"/>
              </a:rPr>
              <a:t>« Tabla de Compensaciones»</a:t>
            </a:r>
            <a:r>
              <a:rPr lang="es-ES" dirty="0" smtClean="0">
                <a:latin typeface="Arial Narrow" pitchFamily="34" charset="0"/>
              </a:rPr>
              <a:t>, en la cual se muestra el sueldo bruto mínimo y sueldo bruto máximo.</a:t>
            </a:r>
            <a:endParaRPr lang="es-ES" dirty="0">
              <a:latin typeface="Arial Narrow" pitchFamily="34" charset="0"/>
            </a:endParaRPr>
          </a:p>
        </p:txBody>
      </p:sp>
      <p:pic>
        <p:nvPicPr>
          <p:cNvPr id="6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668344" y="6309320"/>
            <a:ext cx="504056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54" y="1844824"/>
            <a:ext cx="7863562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1406" y="565127"/>
            <a:ext cx="3610744" cy="21602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sz="2400" dirty="0" smtClean="0">
                <a:latin typeface="Arial Narrow" pitchFamily="34" charset="0"/>
              </a:rPr>
              <a:t>Una vez  elegido los criterios debes dar </a:t>
            </a:r>
            <a:r>
              <a:rPr lang="es-MX" sz="24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«Guardar</a:t>
            </a:r>
            <a:r>
              <a:rPr lang="es-MX" sz="2400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» </a:t>
            </a:r>
            <a:r>
              <a:rPr lang="es-MX" sz="2400" dirty="0" smtClean="0">
                <a:latin typeface="Arial Narrow" pitchFamily="34" charset="0"/>
              </a:rPr>
              <a:t>para guardar tu consulta.</a:t>
            </a:r>
            <a:endParaRPr lang="es-MX" sz="2400" b="1" dirty="0">
              <a:latin typeface="Arial Narrow" pitchFamily="34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3950">
            <a:off x="4196645" y="4237139"/>
            <a:ext cx="828675" cy="908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2 Marcador de contenido"/>
          <p:cNvSpPr txBox="1">
            <a:spLocks/>
          </p:cNvSpPr>
          <p:nvPr/>
        </p:nvSpPr>
        <p:spPr>
          <a:xfrm>
            <a:off x="5196408" y="4225106"/>
            <a:ext cx="3264024" cy="2160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s-ES"/>
            </a:defPPr>
            <a:lvl1pPr indent="0" algn="just" defTabSz="457200">
              <a:spcBef>
                <a:spcPct val="20000"/>
              </a:spcBef>
              <a:buFont typeface="Arial"/>
              <a:buNone/>
              <a:defRPr sz="2800">
                <a:latin typeface="Arial Narrow" pitchFamily="34" charset="0"/>
              </a:defRPr>
            </a:lvl1pPr>
            <a:lvl2pPr marL="742950" indent="-285750" defTabSz="457200">
              <a:spcBef>
                <a:spcPct val="20000"/>
              </a:spcBef>
              <a:buFont typeface="Arial"/>
              <a:buChar char="–"/>
              <a:defRPr sz="2800"/>
            </a:lvl2pPr>
            <a:lvl3pPr marL="1143000" indent="-228600" defTabSz="457200">
              <a:spcBef>
                <a:spcPct val="20000"/>
              </a:spcBef>
              <a:buFont typeface="Arial"/>
              <a:buChar char="•"/>
              <a:defRPr sz="2400"/>
            </a:lvl3pPr>
            <a:lvl4pPr marL="1600200" indent="-228600" defTabSz="457200">
              <a:spcBef>
                <a:spcPct val="20000"/>
              </a:spcBef>
              <a:buFont typeface="Arial"/>
              <a:buChar char="–"/>
              <a:defRPr sz="2000"/>
            </a:lvl4pPr>
            <a:lvl5pPr marL="2057400" indent="-228600" defTabSz="457200">
              <a:spcBef>
                <a:spcPct val="20000"/>
              </a:spcBef>
              <a:buFont typeface="Arial"/>
              <a:buChar char="»"/>
              <a:defRPr sz="200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es-MX" sz="2000" dirty="0"/>
              <a:t>Guardada tu consulta se mostrará en la pantalla todas las consultas creadas y se podrá ver los </a:t>
            </a:r>
            <a:r>
              <a:rPr lang="es-MX" sz="2000" dirty="0" smtClean="0"/>
              <a:t>detalles </a:t>
            </a:r>
            <a:r>
              <a:rPr lang="es-MX" sz="2000" dirty="0"/>
              <a:t>de las consultas con el botón </a:t>
            </a:r>
            <a:r>
              <a:rPr lang="es-MX" sz="2000" dirty="0">
                <a:solidFill>
                  <a:schemeClr val="accent6">
                    <a:lumMod val="75000"/>
                  </a:schemeClr>
                </a:solidFill>
              </a:rPr>
              <a:t>« Ver el detalle de </a:t>
            </a:r>
            <a:r>
              <a:rPr lang="es-MX" sz="2000" dirty="0" smtClean="0">
                <a:solidFill>
                  <a:schemeClr val="accent6">
                    <a:lumMod val="75000"/>
                  </a:schemeClr>
                </a:solidFill>
              </a:rPr>
              <a:t>Consulta»</a:t>
            </a:r>
            <a:endParaRPr lang="es-MX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AutoShape 4" descr="data:image/jpg;base64,/9j/4AAQSkZJRgABAQAAAQABAAD/2wBDAAkGBwgHBgkIBwgKCgkLDRYPDQwMDRsUFRAWIB0iIiAdHx8kKDQsJCYxJx8fLT0tMTU3Ojo6Iys/RD84QzQ5Ojf/2wBDAQoKCg0MDRoPDxo3JR8lNzc3Nzc3Nzc3Nzc3Nzc3Nzc3Nzc3Nzc3Nzc3Nzc3Nzc3Nzc3Nzc3Nzc3Nzc3Nzc3Nzf/wAARCABQAF4DASIAAhEBAxEB/8QAGgAAAwEBAQEAAAAAAAAAAAAAAwQFAAYCAf/EADsQAAIBAgMFAwkGBgMAAAAAAAECAwAEBRESEyExUpEUQVEGFiJhY3KSk9EyMzVTccEjQnOBsbJDZKH/xAAYAQEBAQEBAAAAAAAAAAAAAAAAAwIBBP/EACIRAAICAQUAAgMAAAAAAAAAAAABAgMTMjNRUpEEcREhMf/aAAwDAQACEQMRAD8A7S3jSe3jmmMjyONTHaMO/wDWidlg5ZPmt9aQimbs0KISAF35eNeZbmSPSBrdmOSqDxqs7JqTSZ566q3BNxRQ7LByyfNb61uywcsnzW+tINLdxoJJoZlQjMOp1AfrlwrJcmRc0l1DxDVnJPk3hr6rwf7LByyfNb61uywcsnzW+tJbWTnbrW2snO3WmSfLGGvqvB3ssHLJ81vrW7LByyfNb60ltZOdutbayc7daZJ8sYa+q8HeywcsnzW+tbssHLJ81vrSW1k5261trJzt1pknyxhr6rwd7LByyfNb60liUjWQRrSSWNmOR9MnMf3rbWTnbrU3EXZpl1MTkO81uqcnNJslfVCNbaX4ZUtrctbRNlxWgXkei5hXwR2/wB/mr+FW4bDbdsuKVMxJAcZ2Y/lSNepLfsKnPUy1W3H6K8K6IkUdyilrnDLS5Op4tEn5kZ0t/wCU5wrVkoQbywnsonmWVZoUGbBxpcD9RuNE7KfA09i412RjH/JJGnVxXvG4NGHSsOZAcj3FwDQE7sp8DW7K3gaOuAbe2V0liQuoYZKcxnv8aXxTCTZWUkxMRyBA0Zgg5Hfx9VAfeymt2U1VvIzDh08yZa0hZgfWBnQosLvJIkcX5GoA70H0oCf2U+FS8Vh2ciE+FdHFBPbYglpcSrOJY2kVssiukgEevjU7ynh2eyPrqlOtEPk7UjocE/CbX+nUNv4+P3Ljgs+n4VA+tXcD/CbX3BXBW8pmxiSRm0lpXdgTllvNZnqZurbj9HbEgcSOteTLGOMi9agNcwKfSmjB94VknWT7mOaT3ImP7VkoVrmWOS5sIw6nVdITkfDM/wCQKe8oPwmb3o/91qRh9pdzYhayNaTRRRSa2aQBe45buPE1cxa3kusPlhhAMh0kAnLPJgeP9qA5eLyqnhiSI4PcHQoXPPjlu8KFe4/LiVu1u2GzQAgsZGOYGSn1U82FYoTns8h4bZa+Ng+KOrqYhk6ld8y5DPvoC/iozwW7H/Wf/U15RbwqhjA2ezAUasu7jwo97C02HzwJlreJkGfDMjKubGE4tluVx6hcCgK4WZcbsxcMrP2abeoy/mSp3liPQh979qPg2G30GIi4uxkixMozl1HMlfpQfLH7EPvftVKtaIfJ2pFjBPwm1/p0SfD7K4fXPawyNzMgzpfBo88KtjtHHoDcDTuyP5knWsz1M3Vtx+jzFaW0P3NvEnuoBRuFD2XtZPirbI/mSdayUCVqHsvaSfFW2XtJPioAlah7L2knWtsvayfFQBK1D2ftJPirbL2knWgCVzXlj9iH3v2rodkfzJPirm/K9NKQ+kx395qlOtEPk7Ui1gn4Ta/06ernrLGoLKzhtpUcSRLpcFTuOdG85LXlfoa7OEnJ/o5VbWoJOS/nIFw8V3dSwQXAuFmlZ3VDkyafRG/cd+WX6GhxXGIejJLJcLqQI7LDnpUSNmwGXHLT3cDwprzkteV+hrecltyv0NZxz4ZTNX2XoXDbi9kvdF2HAMCsV0ZKjZLn3ccye/x8KCt/cpezK7yMqOC6CPPSu0y3Zbz6NffOS15X6Ghx49Yxu7xw6Xc5sypkW/WmOfDGavsvQcN7iksqI23TXCoYmL7LehvG7LgW4+FDuLjEEeeVDcmfRo+69FCGcgDdvGQXrxFOeclryv0NbzkteV+hpjnwzmavsvRcz3z3O2Y3CHSVfTDuiQuu9d286d/f305h1xeyXqJda9LQBiuzyCtkOO7if19WW6h+cltyv0NbzkteV+hpjnwxmr7L0t1zPlj9iH3v2pvzkteV+hqPjV82LOiW0MjaN5yU1uqElNNolfbB1NJo/9k="/>
          <p:cNvSpPr>
            <a:spLocks noChangeAspect="1" noChangeArrowheads="1"/>
          </p:cNvSpPr>
          <p:nvPr/>
        </p:nvSpPr>
        <p:spPr bwMode="auto">
          <a:xfrm>
            <a:off x="76200" y="-398463"/>
            <a:ext cx="895350" cy="76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7740352" y="6453336"/>
            <a:ext cx="504056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5256584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Elipse"/>
          <p:cNvSpPr/>
          <p:nvPr/>
        </p:nvSpPr>
        <p:spPr>
          <a:xfrm>
            <a:off x="2627784" y="3861048"/>
            <a:ext cx="504056" cy="21602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1578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AutoShape 6" descr="data:image/jpg;base64,/9j/4AAQSkZJRgABAQAAAQABAAD/2wCEAAkGBhMSEBUUExMWFBUVFSAaFxgVGRceHBgaFRodGBgYGx8gGykeGBovHhgUIC8hIzMvLywtHR40NjArNiksLSkBCQoKDgwOGg8PGiwlHyUvLC8vLTUsLDQtLDQtNSktLDQvKSksLCwsLS8sKiwpLTAvMiwsKSwsLCw0Ly8sLCopKv/AABEIAF8AfgMBIgACEQEDEQH/xAAcAAABBQEBAQAAAAAAAAAAAAAAAwQFBgcIAQL/xAA8EAABAgQDBQYFAgMJAQAAAAABAAIDBBEhBTFBBhIiUXEHEzJSYYGRobHR8ELBIzOCFVNicnOisuHxFP/EABkBAAIDAQAAAAAAAAAAAAAAAAAEAQIDBf/EADARAAIBAgMECAYDAAAAAAAAAAABAgMRBCExEjJBUQUTImGRobHBQnGB0fDxI0NS/9oADAMBAAIRAxEAPwDcUIQgAQhCABCEIAEISTplo/ULeoUNpagKoTf+0IfmHzXhxGH5gqdbD/S8SbDSdx9kKN3bhal3DQnSlOVL+qkJeYa9u8xwcOYVCnpnvIjng1DjUXrY5U9KUXkrOPhneY7dP19DzC5EekmpvaV43L7BoSFA4btS11ovCfMMj9tFOseCAQag5Earq0q0KqvBlGrHqEIWxAIQvHOAFTYIA9ScWYa3M0TCaxI5NsOfP7JgXEpKpi0so5llEkYuLeUfFNIuIPP6qdFDTu0UtCrvxmVFbNO8bZija0OlDRQk32jQRXchvfyJo0HnnUjXRITxM3rIvYtjnk5knqvFnc12pkDeayEGCxJc59+rSNKWUTMdrUTetEbQ5BsMED0vc+6xW1LRN/QuqcnojWl8RfCeh+ix+Y7V4rm070jXhhtB6VomJ7Uo+Xexv9it1dR/Cy3VT5DyR2iMu5rd+xFmu8J+xvXRW/DsfhxeHwO8rteh16Z+iybaCOHtguFg5pIr7JfAHRNxzt4bjdHenLl+WULBucFKOvI3VByhdamyp3IYrEg+A21abg/lFmuA7bU4d7fHkebinlOo+PsrnIYrDjDhdfMtPiHt+4STU6UuTF5RayZfsO2jhxKB3A7kTY9CpZZtVX7CoG5BhtOYaK3rc3NPRdzA4qda8ZcOJjKNh2onFJzMEgNaCSSaCwuSdAn87ONhQ3RHkNawVJPosE2527dFqKjd3iWMFeK5o9/tp8L1K0xdRq1OOrJpwcnZFwxvtEhMBEEb9KVe/hYPoTpy66KiTe2USbcWmKXAC48LNNBnkDcaKsCbEwO7i8D61huyFT+kj9/wxExCfCcWuBafr6jmlKdBN2qa8vzUehRinaepK4pjEVry0PFB5R/6VDxppzvES7qa5pMxF87yejTjHdRv2Y7pLybt6TijyPDj0cKU62TWRnBDdUtDrZFOMHvBmGa7gd7MNSOqaswqM40EN/uCPrQLKElGUk3x9kVhPZuJzMxvuJIAroMkgSpGHs7HP6Q3/MQEtC2WinMsb71+gVnXpr4kQ6q5nuK/yJf/AE/so1sy4AgEgHRSu0EEshwWHNrSPhRRkpIvimjG15nQdSq0ZJU9p6Z+rJhK0BEuU/geMx3OA3TEAI4si2+e9+GyltmuzqLMOo1hikZ0sxt/1O/brYrXtneyeDCAMwe8Iyhs4WC+urvkLnPNUn/OrQjfven3FqtaLyIHYyPMTMQM7vfY0gPiZbg9dHZZZrXAEnLyzYbQ1jQ1oyDQABrkEqmcNhlQT5sTbuZ/2v4qYcvChioa8uc+hzEIDhI1FXA/0hc+QsQ/jd48b16kfRdAdsWHF8CC/wDS0vY6gy70ChyoBwEX1IXOUeGWuLXChBofZZ/3zv3eH7HsI0k+Y7xSeER5cAAOSeS2IMjQ+6jmhHgiHQ+v5f5qEqvuWhb72trTecBXqaK1SCks+HE3qNSJGDs5FMQtI3QM3HKnpz/K0V52c7Io0YA90aeeNVrSDS7W5kUNaiut9E5wHDm2twtFGjPLrmtC2f2hfBAa7ihjS1R09PT1XLjjFOezUbS7vcTnOT0GOE9jTGgd7Gpa7YLAMrN4jnbmNc+c/LdmUizdqx7yKXc93FTmBRvtSiskpPMiirHB31HUaZFLrrww9G14pPzFnJkPLbIScN282WhA0p4QfrZPYOEwWODmQYbXDItY0EVtYgVyJTtC2UIrRFTnaf2WfPTb2sY+IWxInC3K7jdzsmi2ufyOj7MdksGE1rpijjn3TLMBrqc32A5DPOxV+gSzGAhjWtBNTugCpOZNNfVKJanhIx33f08C7m2rCUtLNhtDGNDWjINAAGuSVQhOFAQhCAGuJ4ayYhPhRBVrxQ5VHIiosRmCuedv9gIkCLQ+I+B+TYjR/wAXC1Rp61BXSCaYnhUKYhmHGYHtOh0PMHMG5uEvWo7fai7SX5mXhNxd0cmHCIUP+dFv5YYqR7mwvWyXl5toNJeXBPN1XH/q+tVqm1vZC8VdCBjMAt/etFOlH6mg+CzeJhczLOcIROdC0ijgRahB+CSur2rXv5eXuP0p05bzLXgGLBoo8FoOmrTqCrjCs0cjcUPPULCnYtGbE3nE7wNw6vwIVz2a21ybXrDcfbhPsDQfBc/EYRw7Uc0Z1KezpoaZLzDmHea4tPp+X91ZcM2mqAIoofMMj1GnsqVh2LQ41N00dq05j7+3NS7QsqNepRfZf04GDSZe4UYOFWkEHUL7VGgTLmGrXFvRTUjtJkIgr/ib+4+3wXYo9IQnlPJ+Rm4Mn0IQukUBCEIAEIQgAQhCABReLbMy0z/OhNcaeLJwyycL6BSiFDipKzQGZYx2MtfaFFBHKM0Gg14mjmBoFRMZ7H5hlT/87+sEh4qcuEcVB0C6IQlXhYLcbXy+xoqkkcwwpWYgmjnb4aaUeC14IzFdCL58tFaML2siw6CJ/EbbPxDodfflotxmJRjxR7GvANQHAG/uomb2Kkold6XZV2ZaN0+xbQj2SdTo+Us014W9CesuU7DsahRvC6jvK6x+GvUKdwSBvR2+nEf6cvnRfUx2XyLhRrYkM1zbEcT0494fJS2BbONla7sWLEBFKRSw06EMB+JWdPo+caicrWIc1Yl0IQu2ZghCEACEIQB//9k="/>
          <p:cNvSpPr>
            <a:spLocks noChangeAspect="1" noChangeArrowheads="1"/>
          </p:cNvSpPr>
          <p:nvPr/>
        </p:nvSpPr>
        <p:spPr bwMode="auto">
          <a:xfrm>
            <a:off x="76200" y="-466725"/>
            <a:ext cx="1200150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97738" flipH="1">
            <a:off x="6955023" y="2935930"/>
            <a:ext cx="765066" cy="865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Botón de acción: Final">
            <a:hlinkClick r:id="" action="ppaction://hlinkshowjump?jump=nextslide" highlightClick="1"/>
          </p:cNvPr>
          <p:cNvSpPr/>
          <p:nvPr/>
        </p:nvSpPr>
        <p:spPr>
          <a:xfrm>
            <a:off x="7974314" y="6453336"/>
            <a:ext cx="342102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3469"/>
            <a:ext cx="6438900" cy="2907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 redondeado"/>
          <p:cNvSpPr/>
          <p:nvPr/>
        </p:nvSpPr>
        <p:spPr>
          <a:xfrm>
            <a:off x="3131840" y="3140968"/>
            <a:ext cx="1872208" cy="175642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293096"/>
            <a:ext cx="4438650" cy="156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124744"/>
            <a:ext cx="778720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400" dirty="0" smtClean="0">
                <a:latin typeface="Arial Narrow" pitchFamily="34" charset="0"/>
              </a:rPr>
              <a:t>Para ejecutar alguna consulta deberás seleccionar el botón </a:t>
            </a:r>
            <a:r>
              <a:rPr lang="es-ES" sz="2400" b="1" dirty="0" smtClean="0">
                <a:latin typeface="Arial Narrow" pitchFamily="34" charset="0"/>
              </a:rPr>
              <a:t>«Haga </a:t>
            </a:r>
            <a:r>
              <a:rPr lang="es-ES" sz="2400" b="1" dirty="0">
                <a:latin typeface="Arial Narrow" pitchFamily="34" charset="0"/>
              </a:rPr>
              <a:t>c</a:t>
            </a:r>
            <a:r>
              <a:rPr lang="es-ES" sz="2400" b="1" dirty="0" smtClean="0">
                <a:latin typeface="Arial Narrow" pitchFamily="34" charset="0"/>
              </a:rPr>
              <a:t>lick para ejecutar la consulta»,</a:t>
            </a:r>
            <a:r>
              <a:rPr lang="es-ES" sz="2400" dirty="0" smtClean="0">
                <a:latin typeface="Arial Narrow" pitchFamily="34" charset="0"/>
              </a:rPr>
              <a:t> lo que te permitirá ver la lista de las convocatorias que cumplan con el filtro solicitado.</a:t>
            </a:r>
            <a:endParaRPr lang="es-ES" sz="2400" b="1" dirty="0">
              <a:latin typeface="Arial Narrow" pitchFamily="34" charset="0"/>
            </a:endParaRPr>
          </a:p>
        </p:txBody>
      </p:sp>
      <p:pic>
        <p:nvPicPr>
          <p:cNvPr id="11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668344" y="6309320"/>
            <a:ext cx="504056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539552" y="4582869"/>
            <a:ext cx="73808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 Narrow" pitchFamily="34" charset="0"/>
              </a:rPr>
              <a:t>Podrás eliminar las consultas generadas, para que ya no aparezcan en la lista, para ello debes hacer click en </a:t>
            </a:r>
            <a:r>
              <a:rPr lang="es-MX" sz="2400" dirty="0" smtClean="0">
                <a:latin typeface="Arial Narrow" pitchFamily="34" charset="0"/>
              </a:rPr>
              <a:t>el botón </a:t>
            </a:r>
            <a:endParaRPr lang="es-MX" sz="2400" dirty="0">
              <a:latin typeface="Arial Narrow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75264" y="5088352"/>
            <a:ext cx="293080" cy="28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7632848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 redondeado"/>
          <p:cNvSpPr/>
          <p:nvPr/>
        </p:nvSpPr>
        <p:spPr>
          <a:xfrm>
            <a:off x="5508104" y="4077072"/>
            <a:ext cx="1584176" cy="216024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0629" y="338022"/>
            <a:ext cx="7427755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400" dirty="0" smtClean="0">
                <a:latin typeface="Arial Narrow" pitchFamily="34" charset="0"/>
              </a:rPr>
              <a:t>Una vez ejecutada la consulta y si hay alguna vacante a la cual deseas inscribirte, podrás ver los detalles de la vacante dando click en el botón     , además de poder imprimirlos con soló dar click en el botón </a:t>
            </a:r>
            <a:endParaRPr lang="es-ES" sz="2400" b="1" dirty="0" smtClean="0">
              <a:latin typeface="Arial Narrow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s-ES" sz="2400" b="1" dirty="0">
              <a:latin typeface="Arial Narrow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s-ES" sz="2400" b="1" dirty="0" smtClean="0">
              <a:latin typeface="Arial Narrow" pitchFamily="34" charset="0"/>
            </a:endParaRPr>
          </a:p>
          <a:p>
            <a:pPr marL="0" indent="0" algn="just">
              <a:buNone/>
            </a:pPr>
            <a:endParaRPr lang="es-ES" sz="2400" b="1" dirty="0">
              <a:latin typeface="Arial Narrow" pitchFamily="34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124744"/>
            <a:ext cx="360040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58516"/>
            <a:ext cx="1400175" cy="511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812360" y="6381328"/>
            <a:ext cx="432048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85" y="2054916"/>
            <a:ext cx="6872782" cy="4301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385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740352" y="6309320"/>
            <a:ext cx="360040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395536" y="260648"/>
            <a:ext cx="7848872" cy="2592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ES" sz="2200" dirty="0" smtClean="0">
                <a:latin typeface="Arial Narrow" pitchFamily="34" charset="0"/>
              </a:rPr>
              <a:t>Además de ver los detalles de la vacante podrás ver la Convocatoria Pública a detalle dando </a:t>
            </a:r>
            <a:r>
              <a:rPr lang="es-ES" sz="2200" dirty="0" err="1" smtClean="0">
                <a:latin typeface="Arial Narrow" pitchFamily="34" charset="0"/>
              </a:rPr>
              <a:t>click</a:t>
            </a:r>
            <a:r>
              <a:rPr lang="es-ES" sz="2200" dirty="0" smtClean="0">
                <a:latin typeface="Arial Narrow" pitchFamily="34" charset="0"/>
              </a:rPr>
              <a:t> en el botón </a:t>
            </a:r>
            <a:r>
              <a:rPr lang="es-ES" sz="2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«Convocatoria», </a:t>
            </a:r>
            <a:r>
              <a:rPr lang="es-ES" sz="2200" dirty="0" smtClean="0">
                <a:latin typeface="Arial Narrow" pitchFamily="34" charset="0"/>
              </a:rPr>
              <a:t>la cual también podrás imprimir dando </a:t>
            </a:r>
            <a:r>
              <a:rPr lang="es-ES" sz="2200" dirty="0" err="1" smtClean="0">
                <a:latin typeface="Arial Narrow" pitchFamily="34" charset="0"/>
              </a:rPr>
              <a:t>click</a:t>
            </a:r>
            <a:r>
              <a:rPr lang="es-ES" sz="2200" dirty="0" smtClean="0">
                <a:latin typeface="Arial Narrow" pitchFamily="34" charset="0"/>
              </a:rPr>
              <a:t> en el botón </a:t>
            </a:r>
            <a:r>
              <a:rPr lang="es-ES" sz="2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«Para imprimir haz </a:t>
            </a:r>
            <a:r>
              <a:rPr lang="es-ES" sz="2200" b="1" dirty="0" err="1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click</a:t>
            </a:r>
            <a:r>
              <a:rPr lang="es-ES" sz="2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en este botón»</a:t>
            </a:r>
          </a:p>
          <a:p>
            <a:pPr marL="0" indent="0" algn="just">
              <a:buFont typeface="Arial"/>
              <a:buNone/>
            </a:pPr>
            <a:endParaRPr lang="es-ES" sz="2200" dirty="0" smtClean="0">
              <a:latin typeface="Arial Narrow" pitchFamily="34" charset="0"/>
            </a:endParaRPr>
          </a:p>
          <a:p>
            <a:pPr marL="0" indent="0" algn="just">
              <a:buFont typeface="Arial"/>
              <a:buNone/>
            </a:pPr>
            <a:endParaRPr lang="es-ES" sz="2200" dirty="0">
              <a:latin typeface="Arial Narrow" pitchFamily="34" charset="0"/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1467495" y="1587842"/>
            <a:ext cx="6191250" cy="4793486"/>
            <a:chOff x="1467495" y="1587842"/>
            <a:chExt cx="6191250" cy="4793486"/>
          </a:xfrm>
        </p:grpSpPr>
        <p:grpSp>
          <p:nvGrpSpPr>
            <p:cNvPr id="4" name="3 Grupo"/>
            <p:cNvGrpSpPr/>
            <p:nvPr/>
          </p:nvGrpSpPr>
          <p:grpSpPr>
            <a:xfrm>
              <a:off x="1467495" y="1587842"/>
              <a:ext cx="6191250" cy="4793486"/>
              <a:chOff x="1467495" y="1435100"/>
              <a:chExt cx="6191250" cy="4793486"/>
            </a:xfrm>
          </p:grpSpPr>
          <p:pic>
            <p:nvPicPr>
              <p:cNvPr id="25602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7495" y="1637536"/>
                <a:ext cx="6191250" cy="45910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7" name="Picture 2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550" t="-748" r="15030" b="96228"/>
              <a:stretch/>
            </p:blipFill>
            <p:spPr bwMode="auto">
              <a:xfrm>
                <a:off x="1467495" y="1435100"/>
                <a:ext cx="6191250" cy="20243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5" name="4 Flecha izquierda"/>
            <p:cNvSpPr/>
            <p:nvPr/>
          </p:nvSpPr>
          <p:spPr>
            <a:xfrm>
              <a:off x="6300192" y="1587842"/>
              <a:ext cx="576064" cy="202436"/>
            </a:xfrm>
            <a:prstGeom prst="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</p:spTree>
    <p:extLst>
      <p:ext uri="{BB962C8B-B14F-4D97-AF65-F5344CB8AC3E}">
        <p14:creationId xmlns:p14="http://schemas.microsoft.com/office/powerpoint/2010/main" val="73520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8511" y="445220"/>
            <a:ext cx="7787208" cy="13996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dirty="0" smtClean="0">
                <a:latin typeface="Arial Narrow" pitchFamily="34" charset="0"/>
              </a:rPr>
              <a:t>Una vez ejecutada la consulta y si hay alguna vacante a la cual deseas inscribirte, deberás dar click en </a:t>
            </a:r>
            <a:r>
              <a:rPr lang="es-ES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«Haga click para solicitar inscripción a esta vacante»</a:t>
            </a:r>
            <a:endParaRPr lang="es-ES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956376" y="6381328"/>
            <a:ext cx="288032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7488832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588224" y="4941168"/>
            <a:ext cx="1080120" cy="36004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5 Flecha izquierda"/>
          <p:cNvSpPr/>
          <p:nvPr/>
        </p:nvSpPr>
        <p:spPr>
          <a:xfrm rot="20578786">
            <a:off x="7726620" y="4851158"/>
            <a:ext cx="576064" cy="1800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0865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179512" y="0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4000" b="1" dirty="0" smtClean="0">
                <a:solidFill>
                  <a:schemeClr val="bg1"/>
                </a:solidFill>
              </a:rPr>
              <a:t>¿ Cómo el Sistema hace la inscripción a alguna vacante?</a:t>
            </a:r>
            <a:endParaRPr lang="es-MX" sz="4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169144" y="44624"/>
            <a:ext cx="8239968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es-MX" sz="2200" dirty="0" smtClean="0">
                <a:latin typeface="Arial Narrow" pitchFamily="34" charset="0"/>
              </a:rPr>
              <a:t>Una vez que solicites la inscripción a alguna vacante , el sistema realizará un filtro curricular comparando  la información capturada por el usuario en el sistema con el perfil del puesto vacante, algunos campos de verificación son:</a:t>
            </a:r>
          </a:p>
          <a:p>
            <a:pPr lvl="1" algn="just"/>
            <a:endParaRPr lang="es-MX" sz="100" b="1" dirty="0">
              <a:latin typeface="Arial Narrow" pitchFamily="34" charset="0"/>
            </a:endParaRPr>
          </a:p>
          <a:p>
            <a:pPr marL="800100" lvl="1" indent="-342900" algn="just">
              <a:buFont typeface="Wingdings" pitchFamily="2" charset="2"/>
              <a:buChar char="§"/>
            </a:pPr>
            <a:r>
              <a:rPr lang="es-MX" sz="2200" b="1" dirty="0" smtClean="0">
                <a:latin typeface="Arial Narrow" pitchFamily="34" charset="0"/>
              </a:rPr>
              <a:t>Área Genérica y Área Específica</a:t>
            </a:r>
          </a:p>
          <a:p>
            <a:pPr marL="800100" lvl="1" indent="-342900" algn="just">
              <a:buFont typeface="Wingdings" pitchFamily="2" charset="2"/>
              <a:buChar char="§"/>
            </a:pPr>
            <a:r>
              <a:rPr lang="es-MX" sz="2200" b="1" dirty="0" smtClean="0">
                <a:latin typeface="Arial Narrow" pitchFamily="34" charset="0"/>
              </a:rPr>
              <a:t>Carrera Genérica y Especifica</a:t>
            </a:r>
          </a:p>
          <a:p>
            <a:pPr marL="800100" lvl="1" indent="-342900" algn="just">
              <a:buFont typeface="Wingdings" pitchFamily="2" charset="2"/>
              <a:buChar char="§"/>
            </a:pPr>
            <a:r>
              <a:rPr lang="es-MX" sz="2200" b="1" dirty="0" smtClean="0">
                <a:latin typeface="Arial Narrow" pitchFamily="34" charset="0"/>
              </a:rPr>
              <a:t>Años de Experiencia , Etc.</a:t>
            </a:r>
          </a:p>
        </p:txBody>
      </p:sp>
      <p:pic>
        <p:nvPicPr>
          <p:cNvPr id="6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7312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668344" y="6381328"/>
            <a:ext cx="360040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3"/>
          <a:stretch/>
        </p:blipFill>
        <p:spPr bwMode="auto">
          <a:xfrm>
            <a:off x="4426420" y="2420888"/>
            <a:ext cx="3984056" cy="3954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107504" y="2996952"/>
            <a:ext cx="373528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just"/>
            <a:endParaRPr lang="es-MX" sz="2200" b="1" dirty="0">
              <a:latin typeface="Arial Narrow" pitchFamily="34" charset="0"/>
            </a:endParaRPr>
          </a:p>
          <a:p>
            <a:pPr lvl="1" algn="just"/>
            <a:r>
              <a:rPr lang="es-MX" sz="2200" dirty="0">
                <a:latin typeface="Arial Narrow" pitchFamily="34" charset="0"/>
              </a:rPr>
              <a:t>Al solicitar el registro aparecerá una ventana  con información importante sobre el registro de inscripción, la cual  una vez terminada de leer  deberá  elegir la  opción  </a:t>
            </a:r>
            <a:r>
              <a:rPr lang="es-MX" sz="2200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«</a:t>
            </a:r>
            <a:r>
              <a:rPr lang="es-MX" sz="22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Aceptar».</a:t>
            </a:r>
          </a:p>
          <a:p>
            <a:endParaRPr lang="es-MX" dirty="0"/>
          </a:p>
        </p:txBody>
      </p:sp>
      <p:sp>
        <p:nvSpPr>
          <p:cNvPr id="12" name="11 Flecha derecha"/>
          <p:cNvSpPr/>
          <p:nvPr/>
        </p:nvSpPr>
        <p:spPr>
          <a:xfrm>
            <a:off x="3842784" y="4437112"/>
            <a:ext cx="72921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980728"/>
            <a:ext cx="7776864" cy="108012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dirty="0" smtClean="0">
                <a:latin typeface="Arial Narrow" pitchFamily="34" charset="0"/>
              </a:rPr>
              <a:t>En esta sección podras consultar las convocatorias o concursos en las cuales participas, así como los exámenes y evaluaciones que han presentado, solo con seleccionar la opción correspondiente.</a:t>
            </a:r>
            <a:endParaRPr lang="es-ES" dirty="0">
              <a:latin typeface="Arial Narrow" pitchFamily="34" charset="0"/>
            </a:endParaRPr>
          </a:p>
        </p:txBody>
      </p:sp>
      <p:pic>
        <p:nvPicPr>
          <p:cNvPr id="9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7884368" y="6381328"/>
            <a:ext cx="360040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7920880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131840" y="188640"/>
            <a:ext cx="32464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Mis Solicitudes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980728"/>
            <a:ext cx="7920880" cy="35283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dirty="0" smtClean="0">
                <a:latin typeface="Arial Narrow" pitchFamily="34" charset="0"/>
              </a:rPr>
              <a:t>Se puede consultar información sobre los concursos en que participa, a demás de que puede dar el seguimiento correspondiente.</a:t>
            </a:r>
          </a:p>
          <a:p>
            <a:pPr marL="0" indent="0" algn="just">
              <a:buNone/>
            </a:pPr>
            <a:endParaRPr lang="es-ES" sz="1050" dirty="0" smtClean="0">
              <a:latin typeface="Arial Narrow" pitchFamily="34" charset="0"/>
            </a:endParaRPr>
          </a:p>
          <a:p>
            <a:pPr marL="0" indent="0" algn="just">
              <a:buNone/>
            </a:pPr>
            <a:r>
              <a:rPr lang="es-ES" dirty="0" smtClean="0">
                <a:latin typeface="Arial Narrow" pitchFamily="34" charset="0"/>
              </a:rPr>
              <a:t>Se mostrará la información de las plazas vacantes a las que  te encuentres inscrito.</a:t>
            </a:r>
          </a:p>
          <a:p>
            <a:pPr marL="0" indent="0" algn="just">
              <a:buNone/>
            </a:pPr>
            <a:endParaRPr lang="es-ES" sz="2400" dirty="0">
              <a:latin typeface="Arial Narrow" pitchFamily="34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539552" y="116632"/>
            <a:ext cx="31894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latin typeface="Arial Narrow" pitchFamily="34" charset="0"/>
              </a:rPr>
              <a:t>Mis Concursos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96952"/>
            <a:ext cx="7966931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812360" y="6381328"/>
            <a:ext cx="478099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Rectángulo"/>
          <p:cNvSpPr/>
          <p:nvPr/>
        </p:nvSpPr>
        <p:spPr>
          <a:xfrm>
            <a:off x="2712289" y="258664"/>
            <a:ext cx="31894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Mis Concursos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88641"/>
            <a:ext cx="7704856" cy="34563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FOLIO DE PARTICIPACIÓN</a:t>
            </a:r>
          </a:p>
          <a:p>
            <a:pPr marL="0" indent="0" algn="just">
              <a:buNone/>
            </a:pPr>
            <a:endParaRPr lang="es-ES" dirty="0"/>
          </a:p>
          <a:p>
            <a:pPr marL="0" indent="0" algn="just">
              <a:buNone/>
            </a:pPr>
            <a:r>
              <a:rPr lang="es-ES" dirty="0" smtClean="0">
                <a:latin typeface="Arial Narrow" pitchFamily="34" charset="0"/>
              </a:rPr>
              <a:t>Cuando el usuario aplicó una convocatoria, se le asigna un folio consecutivo seguido de un guion (-) y el número de concurso, dando click en el botón      que se encuentra a lado del folio podras dar seguimiento al concurso.</a:t>
            </a:r>
            <a:endParaRPr lang="es-ES" dirty="0">
              <a:latin typeface="Arial Narrow" pitchFamily="34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00808"/>
            <a:ext cx="362320" cy="362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596336" y="6381328"/>
            <a:ext cx="504056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92896"/>
            <a:ext cx="7632848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3538" y="1052736"/>
            <a:ext cx="7740860" cy="115212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sz="2400" dirty="0" smtClean="0">
                <a:latin typeface="Arial Narrow" pitchFamily="34" charset="0"/>
              </a:rPr>
              <a:t>En esta sección se mostrará la relación de exámenes de conocimientos y evaluaciones de habilidades del usuario.</a:t>
            </a:r>
            <a:endParaRPr lang="es-MX" sz="2400" dirty="0">
              <a:latin typeface="Arial Narrow" pitchFamily="34" charset="0"/>
            </a:endParaRPr>
          </a:p>
        </p:txBody>
      </p:sp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884368" y="6453336"/>
            <a:ext cx="504056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60848"/>
            <a:ext cx="5832648" cy="396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971600" y="116632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4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Mis Exámenes y Evaluaciones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18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199" y="1600200"/>
            <a:ext cx="4695869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sz="2400" dirty="0" smtClean="0">
                <a:latin typeface="Arial Narrow" pitchFamily="34" charset="0"/>
              </a:rPr>
              <a:t>Se puede renunciar a algún resultado gerencial, siempre y cuando sea</a:t>
            </a:r>
            <a:r>
              <a:rPr lang="es-MX" sz="2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No Aprobatorio:</a:t>
            </a:r>
          </a:p>
          <a:p>
            <a:pPr marL="0" indent="0">
              <a:buNone/>
            </a:pPr>
            <a:r>
              <a:rPr lang="es-MX" sz="2400" b="1" dirty="0">
                <a:latin typeface="Arial Narrow" pitchFamily="34" charset="0"/>
              </a:rPr>
              <a:t/>
            </a:r>
            <a:br>
              <a:rPr lang="es-MX" sz="2400" b="1" dirty="0">
                <a:latin typeface="Arial Narrow" pitchFamily="34" charset="0"/>
              </a:rPr>
            </a:br>
            <a:r>
              <a:rPr lang="es-MX" sz="2400" dirty="0">
                <a:latin typeface="Arial Narrow" pitchFamily="34" charset="0"/>
              </a:rPr>
              <a:t>1. La renuncia por primera ocasión es igual a tres meses de </a:t>
            </a:r>
            <a:r>
              <a:rPr lang="es-MX" sz="2400" dirty="0" smtClean="0">
                <a:latin typeface="Arial Narrow" pitchFamily="34" charset="0"/>
              </a:rPr>
              <a:t>su publicación.</a:t>
            </a:r>
          </a:p>
          <a:p>
            <a:pPr marL="0" indent="0">
              <a:buNone/>
            </a:pPr>
            <a:r>
              <a:rPr lang="es-MX" sz="2400" dirty="0">
                <a:latin typeface="Arial Narrow" pitchFamily="34" charset="0"/>
              </a:rPr>
              <a:t/>
            </a:r>
            <a:br>
              <a:rPr lang="es-MX" sz="2400" dirty="0">
                <a:latin typeface="Arial Narrow" pitchFamily="34" charset="0"/>
              </a:rPr>
            </a:br>
            <a:r>
              <a:rPr lang="es-MX" sz="2400" dirty="0">
                <a:latin typeface="Arial Narrow" pitchFamily="34" charset="0"/>
              </a:rPr>
              <a:t>2. La renuncia por segunda ocasión y consecutiva es igual a seis meses </a:t>
            </a:r>
            <a:r>
              <a:rPr lang="es-MX" sz="2400" dirty="0" smtClean="0">
                <a:latin typeface="Arial Narrow" pitchFamily="34" charset="0"/>
              </a:rPr>
              <a:t>de su publicación.</a:t>
            </a:r>
          </a:p>
          <a:p>
            <a:pPr marL="0" indent="0">
              <a:buNone/>
            </a:pPr>
            <a:endParaRPr lang="es-MX" sz="2400" dirty="0">
              <a:latin typeface="Arial Narrow" pitchFamily="34" charset="0"/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86226" y="908720"/>
            <a:ext cx="698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b="1" dirty="0">
                <a:solidFill>
                  <a:schemeClr val="tx2"/>
                </a:solidFill>
                <a:latin typeface="Arial Narrow" pitchFamily="34" charset="0"/>
              </a:rPr>
              <a:t>Consideraciones </a:t>
            </a:r>
            <a:r>
              <a:rPr lang="es-MX" sz="3200" b="1" dirty="0" smtClean="0">
                <a:solidFill>
                  <a:schemeClr val="tx2"/>
                </a:solidFill>
                <a:latin typeface="Arial Narrow" pitchFamily="34" charset="0"/>
              </a:rPr>
              <a:t>Legales </a:t>
            </a:r>
            <a:r>
              <a:rPr lang="es-MX" sz="3200" b="1" dirty="0">
                <a:solidFill>
                  <a:schemeClr val="tx2"/>
                </a:solidFill>
                <a:latin typeface="Arial Narrow" pitchFamily="34" charset="0"/>
              </a:rPr>
              <a:t>de la R</a:t>
            </a:r>
            <a:r>
              <a:rPr lang="es-MX" sz="3200" b="1" dirty="0" smtClean="0">
                <a:solidFill>
                  <a:schemeClr val="tx2"/>
                </a:solidFill>
                <a:latin typeface="Arial Narrow" pitchFamily="34" charset="0"/>
              </a:rPr>
              <a:t>enuncia</a:t>
            </a:r>
            <a:r>
              <a:rPr lang="es-MX" sz="3200" b="1" dirty="0">
                <a:solidFill>
                  <a:schemeClr val="tx2"/>
                </a:solidFill>
                <a:latin typeface="Arial Narrow" pitchFamily="34" charset="0"/>
              </a:rPr>
              <a:t>:</a:t>
            </a:r>
            <a:endParaRPr lang="es-MX" b="1" dirty="0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5" name="AutoShape 4" descr="data:image/jpg;base64,/9j/4AAQSkZJRgABAQAAAQABAAD/2wBDAAkGBwgHBgkIBwgKCgkLDRYPDQwMDRsUFRAWIB0iIiAdHx8kKDQsJCYxJx8fLT0tMTU3Ojo6Iys/RD84QzQ5Ojf/2wBDAQoKCg0MDRoPDxo3JR8lNzc3Nzc3Nzc3Nzc3Nzc3Nzc3Nzc3Nzc3Nzc3Nzc3Nzc3Nzc3Nzc3Nzc3Nzc3Nzc3Nzf/wAARCACKAL0DASIAAhEBAxEB/8QAGwAAAQUBAQAAAAAAAAAAAAAAAQACAwUGBAf/xAA+EAABAwIDBAYHBgYCAwAAAAABAAIDBBEFITEGEkFREyIyYXGRBxRCcoGhsRUjUsHR4TM0Q0RTYhaCVIOi/8QAGgEBAAMBAQEAAAAAAAAAAAAAAAECAwQFBv/EADERAAICAQIEBAUCBwEAAAAAAAABAgMRBCESMUFRBSJhkRMyM6HRFHEGI0JSscHh8P/aAAwDAQACEQMRAD8A9xukub1RntyTO8ZCneqwcWX8SSgJS9o1c0eJUZqIQcpWHwciIIWnqxsH/UJ4sNMvAICMTtIyD3eDHJdK63VhkPjYKQW4m6W8EBHvTHSEDxf+yH35y+7HmU/fRLr6BARlkx1lA8GI9E49qV/wsE65Rz4lQCP1dh7Re7xeUhTw/wCNvxzT7X4ptu9Mk4Hta1nZa1vgLI3A4qK55FC54pkYJi8BN6Qck0BLIJkYJA8EIg3ChJQz5qMk4OhJQAkalP37KckYJElH0g5pweChGCCbKsgdza4fQrpXNVZS0z+UlvMFdA0UgjIztdLLmkRmlu81BYVwNM0t66NgErgIQCxRseaW9fQIOue5QAOexnacAoJK+nj9u57gnOpI3ZvuU5tNC0C0bVHm6F1wLmcrsUZ7Eb3fBD7QqD2aZ1u8rsJhj4sb4pvrdODYTMvy3gqv1ZdOPSJyiqqnf2yd6xV/+OPNdYljf2XtJUg01U49Srml/ScBqqka0/zQNdMMzTusrHdCRAsnC+444/2lWcRjv12PapI66mdkJRfkV2OYw6tB+C5pqCnmGcQ8QmJEp1vmsEzHtdoQU4PbwVTJg80V3UdU9h/CcwuV2JVuHdXEKYvj/wAkYv5hOLHM0VKn9N5L8kngUt0nXRclDiNLXRh9NO13dyXUXuHC45qU0+RjKMoPEg2A0SBsQm7xcdEbDmrIqKtyiY78MrD/APQH5roGi568E0M1uDCR8M1Oxwc0EaEXUlRrznoh1uae480zfbwzUMlBDeZRDQEwvIF7WtzWdxvbCgwzejbIJ5x7EZ08SqSnGCy2a00WXS4a1lmkJDfBVuJ49huGtJqapgcB2Abu8lj4pNp9qH3Y40VEdTpcfUq9wnYzDaJwlqGmqm4vlN8/BZfElP5EdctLTR9ee/Zfk5xtdU1/VwbC55wdHyDdapWUO0teb1VbHRtPsRNufNadkTImBsbGsaOAFkQRw8ldVt/MzJ6qEfpVpfvu/wAfYoI9loSd6rqaiodxL3kfJd0OA4fGLNg05kqxJPAJWJVlCK6GMtTbLnI4ThFIHBwa5pH4XWXawBjA0XIGV08DLNFWSS5GcpSlzY3NK2SN0C7JCosgldU+NYNJiN3Q1tRSyjQxPsPJZiWu2m2acX17ftCjGsjdWhZyscOa2OynSq9eSa4uzN8SOGqjewSNLXtBB1uLrIyekTCGUQljErpyP4VuPiqSLGdqtpai+Gj1Sn/Fu5D4lUlqIcludFXhWoacp+RLq9jRYxs0+MurMFlMFQ3MsB6rvgufA9rfv/UMWj6GoZlc6FXmBUVdQxFuIYg6re7uAAWe9ImCiaj+04I9yaHN1vaCrOMoLjj7Gunsqus/TXPiXSXqbRpa5oc1wIIuLcU0/wCuqwvo82gfUu+z6p284C8Zvf4LfgDgFtVYrIcSOHWaWeltdcwSN34HtPFpHyTMOeZKKFx13B9FMBouPCSTSbgP8N7meRWpyHY5t81BVVENJTvnqJGsjYLucVO++7lqvMPSFjklVWfZsLt2KI/eW9p3JY3WquOTs0Ojlq7lWuXUbj+1ldjVR6jhAeyF53W7vbk/RXuzWxdPRNZU4oGzVOvR6tYfzKh9HOBRspvtSdt5XkiK/st5/FblrQBposqqnLzz5nfr9ZGjOm0vliub6tgaA0AMZYDS2QRs73fBOBulcDU28V1HiDS3IrD7T7T47gVWA+ipnUzyejlBdn3HkVuC8ezmqnafDBi2DT0zmgP3S6MnUOGiytTcNuZ16KyqFy+LFOL5mYw30kRS2FbQSM5uiO8B8Fo8O2swbELdFXRtcdGSHdPzXkWE1TsMxWCod/TkAkadCOIK9Zq9mMExaITPo42ukaCJIuqc/Bc+nstmnvyPY8U0Wj0047NKXVfhl6yVj27zCHDmNEetrcLBV2zc+BsNRhu0D6RrfYqH9Uqqp/SFidHIY6plNWNBsJI7t3vArV3qLxNYOGvwqd6ctPLiXt/z7nqYDbpy8rl9JWK9KBHQUzGX0kJ+q3ez+MjFKGOV8lM2cjrxxTB4CvC6E3hMw1Ph2o00VKxbe5azb/Ru6MgPIyJGV1hsZ2e2nxVxjmxeD1c6siaWj91ud0Ei9yU7LwVp18ezMdPqZ6eXFDGfVZMBH6M6X1UtfVy9ORk+w3R8EKan2r2a3YooY8Rom6NZkQvQRogSAM7BZ/p4L5dn6HW/Fb5+W7E0+j/12KLBsdOIPEM2F1tJKdeki6vmunactGAVxkOXQu1VjvcGglYL0mY6IqT7JikBmlIMu77LeR7ypsfw625Mpo6v1OqjGqON/YyOxbnDaKi6Mkdfhysvat4nRuXNeZ+jLBXS1r8Sey0MQLI78Xc16dbgsdFFqG52/wAQWxs1fDHosBYCG5m+aq6SVsFRWRv4TEj45q2bos1irnRYnPumwcGu+X7LtPCNIeyF4ltK17NoK9rwb9KSL969ra7pImuGjgD8lh9vdmZap/2jQR78rW2kaNXALl1cHKGx7PgmphTqGp8pbGj2XfEcAoTDp0LRl81agk6AfErzjYPaRlADhmIXYwH7tzvZPIr0hj2vaHMzB0K0psUoLByeIaadF8lJbN7MQa46u8giGN5Zo3trZDfB0uVqcIbAaoO00uEuseFkC25uSUB4XtXG2l2gromxSMa6Vzmh7bEg55dyv8HxXavFcPipsJj3YYQIzM0AH4kqw9KeGtZ6riEbBqYpD9Fy+i3ETFXz0DzZszd9o/2C8tR4b3DOMn2c7ld4ZG+MFJx7/c6oPR/iNdIJsaxK7ibkMJe7zOQWnwvY/BsOs5lI2aUf1JuufLRaBtrJbwXfGiuPJHzV/iOouWJSwuy2Rx1eFUFbH0dXSQyt5OYFnK7YDC5H9LQvnopeBiebBa7euOqClZxGZsrSrhLmjGrVX1fJJr/3YwjsL2wwn+QxKOtiGjJtfn+qfT7U7SRPDKzZioeRq6HQ+eS24YBp80nWGn1VVU1yZtLXKaxZXFvvjD+xDTSSTwRyPa6EvaCYyOs3uKl3Wtzt8SqXG9qsLwcEVE4fNwii6zlhMR2jxzaiU0uFRSQwOy3YjmfeconfGvbmy+m8Nuv8+OGHd8jR7W7bQYcH0mGObNWaOcM2x/qe5ZHZ3Zuv2jq/W6tzxA528+Z+r+4c1o9m9gIYdyoxa08t79E09QePNbqKBsbA1gDGgWDWi1gsVTO58VnLsd0tbRoa3VpN5dZfgio6enw+mZTU7WxsYLNYFNdzhkLeP6J4ja3QIkcV2YweE228vmCIEXu4k96y21czaevjc4Hrx8O4lapuRVLtFh3rskLrHqgjJSVLSh/k4h+Fob5ZKUkcblR0f8NzeDXuHz/dTbo5IDOY7snh+L3k6PoZ/wDIzLzVLBQ7UbP2FM8V1I3+mTmB3LelILF0xbytmdtevtjH4cvNHszLUm19ISI8Rp5qKTj0rDbzV9TYjR1LQaepheP9XBSz00E4tNEx4/2F1U1Gy+FTHqU3ROPtRktUpTXqVctNPo4/cu2uDhkQUVm27N1MD70+KTAcA8XspHYVjNrNxew5GIJxy7FXTV0sXsyzxXDKTFqV1LXRmSIkHdvbNV+HbJ4Ph1U2ppKTcmZo4uOSjOHbQNH3eKxHxjUb8P2md2cUgH/rVW03lx3NYKUY8Ebkl2yzRgcEcllzhG0kgs/G2t9yMJh2XxKX+Zx+qPuWCnjl0iyq01XW1ez/AAaiSeOIXkka0DmQqut2nwejv09fEHD2Wm5+Sqf+C0chvU1dZPb8cpXbS7G4LB/Ztcebs1HFa+SwXVejj802/wBlj/JUVnpEpSTHhVFPVP4O3bNVc87Z7Q6NNFTO4Dq/uVv6bD6SlFqenjZ3hoC6gAFX4U5fNL2NI62in6FSz3e7MJhXo7pYyJMUnfUyauaMgT38StlR0FLRxCOlgZE0DRotddJSyAzK1hVCC2Ry36y/UP8AmSz6dBWCSa6QDv8ABNu92g3RzVzmHlwGpCZ0tzZrS4+CW4OOZ70TohOAM3y677AcgpC0HVR3zCmCkM5qfKWdvKS/mApyVDFlWTD8TWn6j8lPZCBtydEQDxTrJKANATrIXCV0Akkiha6AV7JEk6I2SsgBYnVIAJySASCF0Dc6IB2iaXWS3Se0nAAaICO7naC3eluE6neUiBQAaLaCyKBIGpTDIPHuUEjnFMLgBmmOL3aad6AYBrcqSULpLuAa266m6Lm0Isuhp6oUkMh7NcBwdH9D+6nuoJMquA8w4fQ/kp7XQgRKF7o2CVlAFZKyKSkCSSQJQBQJS+KAQCSsUfgg6Rre05rfEqAGyNlzSYhRx9uqhb4vC5343hzDb1pp90E/RMAsUFUP2hoh2BM/wj/VQP2ljv8Ad0sjvecB+qkF9cFNIKzj9pKg9ikYPF5P5KI45iUmTIYwO6Mn6lAaXoge0SnBjRl81k3YhjEukjx7rAPyTCMXlPWfVH/vb6IDY7rbclE+enj7c0bfeeAsicOxCTtMkd7zii3A6w/0gPJAaV+K4cw51cJ8HX+ij+3cOBt05+Ebj+Soxs/WkcB8VINnKkjNzLoDR1PVfC7lKB5ghT3sLlcONEjD5CCQQW2I8VX4dDFMAZo2SH/doKAuX1UDD15o2+LwojiNIDlOx3u3P0UkdNA0DdgjHgwKWwBAAAHcgOX7QjP8OOd/uxOQ9dlPYoag+9ut/NdZ1SGqA4zUVx7NExvvzD8gmOdirjkylZ8XO/Rd7dE6yAqzBir9aqFnuxD8000Fe/t4lJ/0ACtkBqUBTnBHv/i1tQ/xeUP+PUp7TpHHvzVykNEBVMwGhbox3mpRg1EP6N/EqxSQHE3C6If2zPJSNoaVukDPJdKSAiFNCDcRN8k4RMGjG+SekgAGtGgCVhoikgElZJJACyKSSA//2Q=="/>
          <p:cNvSpPr>
            <a:spLocks noChangeAspect="1" noChangeArrowheads="1"/>
          </p:cNvSpPr>
          <p:nvPr/>
        </p:nvSpPr>
        <p:spPr bwMode="auto">
          <a:xfrm>
            <a:off x="76200" y="-596900"/>
            <a:ext cx="161925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6" name="AutoShape 6" descr="data:image/jpg;base64,/9j/4AAQSkZJRgABAQAAAQABAAD/2wBDAAkGBwgHBgkIBwgKCgkLDRYPDQwMDRsUFRAWIB0iIiAdHx8kKDQsJCYxJx8fLT0tMTU3Ojo6Iys/RD84QzQ5Ojf/2wBDAQoKCg0MDRoPDxo3JR8lNzc3Nzc3Nzc3Nzc3Nzc3Nzc3Nzc3Nzc3Nzc3Nzc3Nzc3Nzc3Nzc3Nzc3Nzc3Nzc3Nzf/wAARCACKAL0DASIAAhEBAxEB/8QAGwAAAQUBAQAAAAAAAAAAAAAAAQACAwUGBAf/xAA+EAABAwIDBAYHBgYCAwAAAAABAAIDBBEFITEGEkFREyIyYXGRBxRCcoGhsRUjUsHR4TM0Q0RTYhaCVIOi/8QAGgEBAAMBAQEAAAAAAAAAAAAAAAECAwQFBv/EADERAAICAQIEBAUCBwEAAAAAAAABAgMRBCESMUFRBSJhkRMyM6HRFHEGI0JSscHh8P/aAAwDAQACEQMRAD8A9xukub1RntyTO8ZCneqwcWX8SSgJS9o1c0eJUZqIQcpWHwciIIWnqxsH/UJ4sNMvAICMTtIyD3eDHJdK63VhkPjYKQW4m6W8EBHvTHSEDxf+yH35y+7HmU/fRLr6BARlkx1lA8GI9E49qV/wsE65Rz4lQCP1dh7Re7xeUhTw/wCNvxzT7X4ptu9Mk4Hta1nZa1vgLI3A4qK55FC54pkYJi8BN6Qck0BLIJkYJA8EIg3ChJQz5qMk4OhJQAkalP37KckYJElH0g5pweChGCCbKsgdza4fQrpXNVZS0z+UlvMFdA0UgjIztdLLmkRmlu81BYVwNM0t66NgErgIQCxRseaW9fQIOue5QAOexnacAoJK+nj9u57gnOpI3ZvuU5tNC0C0bVHm6F1wLmcrsUZ7Eb3fBD7QqD2aZ1u8rsJhj4sb4pvrdODYTMvy3gqv1ZdOPSJyiqqnf2yd6xV/+OPNdYljf2XtJUg01U49Srml/ScBqqka0/zQNdMMzTusrHdCRAsnC+444/2lWcRjv12PapI66mdkJRfkV2OYw6tB+C5pqCnmGcQ8QmJEp1vmsEzHtdoQU4PbwVTJg80V3UdU9h/CcwuV2JVuHdXEKYvj/wAkYv5hOLHM0VKn9N5L8kngUt0nXRclDiNLXRh9NO13dyXUXuHC45qU0+RjKMoPEg2A0SBsQm7xcdEbDmrIqKtyiY78MrD/APQH5roGi568E0M1uDCR8M1Oxwc0EaEXUlRrznoh1uae480zfbwzUMlBDeZRDQEwvIF7WtzWdxvbCgwzejbIJ5x7EZ08SqSnGCy2a00WXS4a1lmkJDfBVuJ49huGtJqapgcB2Abu8lj4pNp9qH3Y40VEdTpcfUq9wnYzDaJwlqGmqm4vlN8/BZfElP5EdctLTR9ee/Zfk5xtdU1/VwbC55wdHyDdapWUO0teb1VbHRtPsRNufNadkTImBsbGsaOAFkQRw8ldVt/MzJ6qEfpVpfvu/wAfYoI9loSd6rqaiodxL3kfJd0OA4fGLNg05kqxJPAJWJVlCK6GMtTbLnI4ThFIHBwa5pH4XWXawBjA0XIGV08DLNFWSS5GcpSlzY3NK2SN0C7JCosgldU+NYNJiN3Q1tRSyjQxPsPJZiWu2m2acX17ftCjGsjdWhZyscOa2OynSq9eSa4uzN8SOGqjewSNLXtBB1uLrIyekTCGUQljErpyP4VuPiqSLGdqtpai+Gj1Sn/Fu5D4lUlqIcludFXhWoacp+RLq9jRYxs0+MurMFlMFQ3MsB6rvgufA9rfv/UMWj6GoZlc6FXmBUVdQxFuIYg6re7uAAWe9ImCiaj+04I9yaHN1vaCrOMoLjj7Gunsqus/TXPiXSXqbRpa5oc1wIIuLcU0/wCuqwvo82gfUu+z6p284C8Zvf4LfgDgFtVYrIcSOHWaWeltdcwSN34HtPFpHyTMOeZKKFx13B9FMBouPCSTSbgP8N7meRWpyHY5t81BVVENJTvnqJGsjYLucVO++7lqvMPSFjklVWfZsLt2KI/eW9p3JY3WquOTs0Ojlq7lWuXUbj+1ldjVR6jhAeyF53W7vbk/RXuzWxdPRNZU4oGzVOvR6tYfzKh9HOBRspvtSdt5XkiK/st5/FblrQBposqqnLzz5nfr9ZGjOm0vliub6tgaA0AMZYDS2QRs73fBOBulcDU28V1HiDS3IrD7T7T47gVWA+ipnUzyejlBdn3HkVuC8ezmqnafDBi2DT0zmgP3S6MnUOGiytTcNuZ16KyqFy+LFOL5mYw30kRS2FbQSM5uiO8B8Fo8O2swbELdFXRtcdGSHdPzXkWE1TsMxWCod/TkAkadCOIK9Zq9mMExaITPo42ukaCJIuqc/Bc+nstmnvyPY8U0Wj0047NKXVfhl6yVj27zCHDmNEetrcLBV2zc+BsNRhu0D6RrfYqH9Uqqp/SFidHIY6plNWNBsJI7t3vArV3qLxNYOGvwqd6ctPLiXt/z7nqYDbpy8rl9JWK9KBHQUzGX0kJ+q3ez+MjFKGOV8lM2cjrxxTB4CvC6E3hMw1Ph2o00VKxbe5azb/Ru6MgPIyJGV1hsZ2e2nxVxjmxeD1c6siaWj91ud0Ei9yU7LwVp18ezMdPqZ6eXFDGfVZMBH6M6X1UtfVy9ORk+w3R8EKan2r2a3YooY8Rom6NZkQvQRogSAM7BZ/p4L5dn6HW/Fb5+W7E0+j/12KLBsdOIPEM2F1tJKdeki6vmunactGAVxkOXQu1VjvcGglYL0mY6IqT7JikBmlIMu77LeR7ypsfw625Mpo6v1OqjGqON/YyOxbnDaKi6Mkdfhysvat4nRuXNeZ+jLBXS1r8Sey0MQLI78Xc16dbgsdFFqG52/wAQWxs1fDHosBYCG5m+aq6SVsFRWRv4TEj45q2bos1irnRYnPumwcGu+X7LtPCNIeyF4ltK17NoK9rwb9KSL969ra7pImuGjgD8lh9vdmZap/2jQR78rW2kaNXALl1cHKGx7PgmphTqGp8pbGj2XfEcAoTDp0LRl81agk6AfErzjYPaRlADhmIXYwH7tzvZPIr0hj2vaHMzB0K0psUoLByeIaadF8lJbN7MQa46u8giGN5Zo3trZDfB0uVqcIbAaoO00uEuseFkC25uSUB4XtXG2l2gromxSMa6Vzmh7bEg55dyv8HxXavFcPipsJj3YYQIzM0AH4kqw9KeGtZ6riEbBqYpD9Fy+i3ETFXz0DzZszd9o/2C8tR4b3DOMn2c7ld4ZG+MFJx7/c6oPR/iNdIJsaxK7ibkMJe7zOQWnwvY/BsOs5lI2aUf1JuufLRaBtrJbwXfGiuPJHzV/iOouWJSwuy2Rx1eFUFbH0dXSQyt5OYFnK7YDC5H9LQvnopeBiebBa7euOqClZxGZsrSrhLmjGrVX1fJJr/3YwjsL2wwn+QxKOtiGjJtfn+qfT7U7SRPDKzZioeRq6HQ+eS24YBp80nWGn1VVU1yZtLXKaxZXFvvjD+xDTSSTwRyPa6EvaCYyOs3uKl3Wtzt8SqXG9qsLwcEVE4fNwii6zlhMR2jxzaiU0uFRSQwOy3YjmfeconfGvbmy+m8Nuv8+OGHd8jR7W7bQYcH0mGObNWaOcM2x/qe5ZHZ3Zuv2jq/W6tzxA528+Z+r+4c1o9m9gIYdyoxa08t79E09QePNbqKBsbA1gDGgWDWi1gsVTO58VnLsd0tbRoa3VpN5dZfgio6enw+mZTU7WxsYLNYFNdzhkLeP6J4ja3QIkcV2YweE228vmCIEXu4k96y21czaevjc4Hrx8O4lapuRVLtFh3rskLrHqgjJSVLSh/k4h+Fob5ZKUkcblR0f8NzeDXuHz/dTbo5IDOY7snh+L3k6PoZ/wDIzLzVLBQ7UbP2FM8V1I3+mTmB3LelILF0xbytmdtevtjH4cvNHszLUm19ISI8Rp5qKTj0rDbzV9TYjR1LQaepheP9XBSz00E4tNEx4/2F1U1Gy+FTHqU3ROPtRktUpTXqVctNPo4/cu2uDhkQUVm27N1MD70+KTAcA8XspHYVjNrNxew5GIJxy7FXTV0sXsyzxXDKTFqV1LXRmSIkHdvbNV+HbJ4Ph1U2ppKTcmZo4uOSjOHbQNH3eKxHxjUb8P2md2cUgH/rVW03lx3NYKUY8Ebkl2yzRgcEcllzhG0kgs/G2t9yMJh2XxKX+Zx+qPuWCnjl0iyq01XW1ez/AAaiSeOIXkka0DmQqut2nwejv09fEHD2Wm5+Sqf+C0chvU1dZPb8cpXbS7G4LB/Ztcebs1HFa+SwXVejj802/wBlj/JUVnpEpSTHhVFPVP4O3bNVc87Z7Q6NNFTO4Dq/uVv6bD6SlFqenjZ3hoC6gAFX4U5fNL2NI62in6FSz3e7MJhXo7pYyJMUnfUyauaMgT38StlR0FLRxCOlgZE0DRotddJSyAzK1hVCC2Ry36y/UP8AmSz6dBWCSa6QDv8ABNu92g3RzVzmHlwGpCZ0tzZrS4+CW4OOZ70TohOAM3y677AcgpC0HVR3zCmCkM5qfKWdvKS/mApyVDFlWTD8TWn6j8lPZCBtydEQDxTrJKANATrIXCV0Akkiha6AV7JEk6I2SsgBYnVIAJySASCF0Dc6IB2iaXWS3Se0nAAaICO7naC3eluE6neUiBQAaLaCyKBIGpTDIPHuUEjnFMLgBmmOL3aad6AYBrcqSULpLuAa266m6Lm0Isuhp6oUkMh7NcBwdH9D+6nuoJMquA8w4fQ/kp7XQgRKF7o2CVlAFZKyKSkCSSQJQBQJS+KAQCSsUfgg6Rre05rfEqAGyNlzSYhRx9uqhb4vC5343hzDb1pp90E/RMAsUFUP2hoh2BM/wj/VQP2ljv8Ad0sjvecB+qkF9cFNIKzj9pKg9ikYPF5P5KI45iUmTIYwO6Mn6lAaXoge0SnBjRl81k3YhjEukjx7rAPyTCMXlPWfVH/vb6IDY7rbclE+enj7c0bfeeAsicOxCTtMkd7zii3A6w/0gPJAaV+K4cw51cJ8HX+ij+3cOBt05+Ebj+Soxs/WkcB8VINnKkjNzLoDR1PVfC7lKB5ghT3sLlcONEjD5CCQQW2I8VX4dDFMAZo2SH/doKAuX1UDD15o2+LwojiNIDlOx3u3P0UkdNA0DdgjHgwKWwBAAAHcgOX7QjP8OOd/uxOQ9dlPYoag+9ut/NdZ1SGqA4zUVx7NExvvzD8gmOdirjkylZ8XO/Rd7dE6yAqzBir9aqFnuxD8000Fe/t4lJ/0ACtkBqUBTnBHv/i1tQ/xeUP+PUp7TpHHvzVykNEBVMwGhbox3mpRg1EP6N/EqxSQHE3C6If2zPJSNoaVukDPJdKSAiFNCDcRN8k4RMGjG+SekgAGtGgCVhoikgElZJJACyKSSA//2Q=="/>
          <p:cNvSpPr>
            <a:spLocks noChangeAspect="1" noChangeArrowheads="1"/>
          </p:cNvSpPr>
          <p:nvPr/>
        </p:nvSpPr>
        <p:spPr bwMode="auto">
          <a:xfrm>
            <a:off x="228600" y="-444500"/>
            <a:ext cx="161925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7" name="AutoShape 8" descr="data:image/jpg;base64,/9j/4AAQSkZJRgABAQAAAQABAAD/2wBDAAkGBwgHBgkIBwgKCgkLDRYPDQwMDRsUFRAWIB0iIiAdHx8kKDQsJCYxJx8fLT0tMTU3Ojo6Iys/RD84QzQ5Ojf/2wBDAQoKCg0MDRoPDxo3JR8lNzc3Nzc3Nzc3Nzc3Nzc3Nzc3Nzc3Nzc3Nzc3Nzc3Nzc3Nzc3Nzc3Nzc3Nzc3Nzc3Nzf/wAARCACKAL0DASIAAhEBAxEB/8QAGwAAAQUBAQAAAAAAAAAAAAAAAQACAwUGBAf/xAA+EAABAwIDBAYHBgYCAwAAAAABAAIDBBEFITEGEkFREyIyYXGRBxRCcoGhsRUjUsHR4TM0Q0RTYhaCVIOi/8QAGgEBAAMBAQEAAAAAAAAAAAAAAAECAwQFBv/EADERAAICAQIEBAUCBwEAAAAAAAABAgMRBCESMUFRBSJhkRMyM6HRFHEGI0JSscHh8P/aAAwDAQACEQMRAD8A9xukub1RntyTO8ZCneqwcWX8SSgJS9o1c0eJUZqIQcpWHwciIIWnqxsH/UJ4sNMvAICMTtIyD3eDHJdK63VhkPjYKQW4m6W8EBHvTHSEDxf+yH35y+7HmU/fRLr6BARlkx1lA8GI9E49qV/wsE65Rz4lQCP1dh7Re7xeUhTw/wCNvxzT7X4ptu9Mk4Hta1nZa1vgLI3A4qK55FC54pkYJi8BN6Qck0BLIJkYJA8EIg3ChJQz5qMk4OhJQAkalP37KckYJElH0g5pweChGCCbKsgdza4fQrpXNVZS0z+UlvMFdA0UgjIztdLLmkRmlu81BYVwNM0t66NgErgIQCxRseaW9fQIOue5QAOexnacAoJK+nj9u57gnOpI3ZvuU5tNC0C0bVHm6F1wLmcrsUZ7Eb3fBD7QqD2aZ1u8rsJhj4sb4pvrdODYTMvy3gqv1ZdOPSJyiqqnf2yd6xV/+OPNdYljf2XtJUg01U49Srml/ScBqqka0/zQNdMMzTusrHdCRAsnC+444/2lWcRjv12PapI66mdkJRfkV2OYw6tB+C5pqCnmGcQ8QmJEp1vmsEzHtdoQU4PbwVTJg80V3UdU9h/CcwuV2JVuHdXEKYvj/wAkYv5hOLHM0VKn9N5L8kngUt0nXRclDiNLXRh9NO13dyXUXuHC45qU0+RjKMoPEg2A0SBsQm7xcdEbDmrIqKtyiY78MrD/APQH5roGi568E0M1uDCR8M1Oxwc0EaEXUlRrznoh1uae480zfbwzUMlBDeZRDQEwvIF7WtzWdxvbCgwzejbIJ5x7EZ08SqSnGCy2a00WXS4a1lmkJDfBVuJ49huGtJqapgcB2Abu8lj4pNp9qH3Y40VEdTpcfUq9wnYzDaJwlqGmqm4vlN8/BZfElP5EdctLTR9ee/Zfk5xtdU1/VwbC55wdHyDdapWUO0teb1VbHRtPsRNufNadkTImBsbGsaOAFkQRw8ldVt/MzJ6qEfpVpfvu/wAfYoI9loSd6rqaiodxL3kfJd0OA4fGLNg05kqxJPAJWJVlCK6GMtTbLnI4ThFIHBwa5pH4XWXawBjA0XIGV08DLNFWSS5GcpSlzY3NK2SN0C7JCosgldU+NYNJiN3Q1tRSyjQxPsPJZiWu2m2acX17ftCjGsjdWhZyscOa2OynSq9eSa4uzN8SOGqjewSNLXtBB1uLrIyekTCGUQljErpyP4VuPiqSLGdqtpai+Gj1Sn/Fu5D4lUlqIcludFXhWoacp+RLq9jRYxs0+MurMFlMFQ3MsB6rvgufA9rfv/UMWj6GoZlc6FXmBUVdQxFuIYg6re7uAAWe9ImCiaj+04I9yaHN1vaCrOMoLjj7Gunsqus/TXPiXSXqbRpa5oc1wIIuLcU0/wCuqwvo82gfUu+z6p284C8Zvf4LfgDgFtVYrIcSOHWaWeltdcwSN34HtPFpHyTMOeZKKFx13B9FMBouPCSTSbgP8N7meRWpyHY5t81BVVENJTvnqJGsjYLucVO++7lqvMPSFjklVWfZsLt2KI/eW9p3JY3WquOTs0Ojlq7lWuXUbj+1ldjVR6jhAeyF53W7vbk/RXuzWxdPRNZU4oGzVOvR6tYfzKh9HOBRspvtSdt5XkiK/st5/FblrQBposqqnLzz5nfr9ZGjOm0vliub6tgaA0AMZYDS2QRs73fBOBulcDU28V1HiDS3IrD7T7T47gVWA+ipnUzyejlBdn3HkVuC8ezmqnafDBi2DT0zmgP3S6MnUOGiytTcNuZ16KyqFy+LFOL5mYw30kRS2FbQSM5uiO8B8Fo8O2swbELdFXRtcdGSHdPzXkWE1TsMxWCod/TkAkadCOIK9Zq9mMExaITPo42ukaCJIuqc/Bc+nstmnvyPY8U0Wj0047NKXVfhl6yVj27zCHDmNEetrcLBV2zc+BsNRhu0D6RrfYqH9Uqqp/SFidHIY6plNWNBsJI7t3vArV3qLxNYOGvwqd6ctPLiXt/z7nqYDbpy8rl9JWK9KBHQUzGX0kJ+q3ez+MjFKGOV8lM2cjrxxTB4CvC6E3hMw1Ph2o00VKxbe5azb/Ru6MgPIyJGV1hsZ2e2nxVxjmxeD1c6siaWj91ud0Ei9yU7LwVp18ezMdPqZ6eXFDGfVZMBH6M6X1UtfVy9ORk+w3R8EKan2r2a3YooY8Rom6NZkQvQRogSAM7BZ/p4L5dn6HW/Fb5+W7E0+j/12KLBsdOIPEM2F1tJKdeki6vmunactGAVxkOXQu1VjvcGglYL0mY6IqT7JikBmlIMu77LeR7ypsfw625Mpo6v1OqjGqON/YyOxbnDaKi6Mkdfhysvat4nRuXNeZ+jLBXS1r8Sey0MQLI78Xc16dbgsdFFqG52/wAQWxs1fDHosBYCG5m+aq6SVsFRWRv4TEj45q2bos1irnRYnPumwcGu+X7LtPCNIeyF4ltK17NoK9rwb9KSL969ra7pImuGjgD8lh9vdmZap/2jQR78rW2kaNXALl1cHKGx7PgmphTqGp8pbGj2XfEcAoTDp0LRl81agk6AfErzjYPaRlADhmIXYwH7tzvZPIr0hj2vaHMzB0K0psUoLByeIaadF8lJbN7MQa46u8giGN5Zo3trZDfB0uVqcIbAaoO00uEuseFkC25uSUB4XtXG2l2gromxSMa6Vzmh7bEg55dyv8HxXavFcPipsJj3YYQIzM0AH4kqw9KeGtZ6riEbBqYpD9Fy+i3ETFXz0DzZszd9o/2C8tR4b3DOMn2c7ld4ZG+MFJx7/c6oPR/iNdIJsaxK7ibkMJe7zOQWnwvY/BsOs5lI2aUf1JuufLRaBtrJbwXfGiuPJHzV/iOouWJSwuy2Rx1eFUFbH0dXSQyt5OYFnK7YDC5H9LQvnopeBiebBa7euOqClZxGZsrSrhLmjGrVX1fJJr/3YwjsL2wwn+QxKOtiGjJtfn+qfT7U7SRPDKzZioeRq6HQ+eS24YBp80nWGn1VVU1yZtLXKaxZXFvvjD+xDTSSTwRyPa6EvaCYyOs3uKl3Wtzt8SqXG9qsLwcEVE4fNwii6zlhMR2jxzaiU0uFRSQwOy3YjmfeconfGvbmy+m8Nuv8+OGHd8jR7W7bQYcH0mGObNWaOcM2x/qe5ZHZ3Zuv2jq/W6tzxA528+Z+r+4c1o9m9gIYdyoxa08t79E09QePNbqKBsbA1gDGgWDWi1gsVTO58VnLsd0tbRoa3VpN5dZfgio6enw+mZTU7WxsYLNYFNdzhkLeP6J4ja3QIkcV2YweE228vmCIEXu4k96y21czaevjc4Hrx8O4lapuRVLtFh3rskLrHqgjJSVLSh/k4h+Fob5ZKUkcblR0f8NzeDXuHz/dTbo5IDOY7snh+L3k6PoZ/wDIzLzVLBQ7UbP2FM8V1I3+mTmB3LelILF0xbytmdtevtjH4cvNHszLUm19ISI8Rp5qKTj0rDbzV9TYjR1LQaepheP9XBSz00E4tNEx4/2F1U1Gy+FTHqU3ROPtRktUpTXqVctNPo4/cu2uDhkQUVm27N1MD70+KTAcA8XspHYVjNrNxew5GIJxy7FXTV0sXsyzxXDKTFqV1LXRmSIkHdvbNV+HbJ4Ph1U2ppKTcmZo4uOSjOHbQNH3eKxHxjUb8P2md2cUgH/rVW03lx3NYKUY8Ebkl2yzRgcEcllzhG0kgs/G2t9yMJh2XxKX+Zx+qPuWCnjl0iyq01XW1ez/AAaiSeOIXkka0DmQqut2nwejv09fEHD2Wm5+Sqf+C0chvU1dZPb8cpXbS7G4LB/Ztcebs1HFa+SwXVejj802/wBlj/JUVnpEpSTHhVFPVP4O3bNVc87Z7Q6NNFTO4Dq/uVv6bD6SlFqenjZ3hoC6gAFX4U5fNL2NI62in6FSz3e7MJhXo7pYyJMUnfUyauaMgT38StlR0FLRxCOlgZE0DRotddJSyAzK1hVCC2Ry36y/UP8AmSz6dBWCSa6QDv8ABNu92g3RzVzmHlwGpCZ0tzZrS4+CW4OOZ70TohOAM3y677AcgpC0HVR3zCmCkM5qfKWdvKS/mApyVDFlWTD8TWn6j8lPZCBtydEQDxTrJKANATrIXCV0Akkiha6AV7JEk6I2SsgBYnVIAJySASCF0Dc6IB2iaXWS3Se0nAAaICO7naC3eluE6neUiBQAaLaCyKBIGpTDIPHuUEjnFMLgBmmOL3aad6AYBrcqSULpLuAa266m6Lm0Isuhp6oUkMh7NcBwdH9D+6nuoJMquA8w4fQ/kp7XQgRKF7o2CVlAFZKyKSkCSSQJQBQJS+KAQCSsUfgg6Rre05rfEqAGyNlzSYhRx9uqhb4vC5343hzDb1pp90E/RMAsUFUP2hoh2BM/wj/VQP2ljv8Ad0sjvecB+qkF9cFNIKzj9pKg9ikYPF5P5KI45iUmTIYwO6Mn6lAaXoge0SnBjRl81k3YhjEukjx7rAPyTCMXlPWfVH/vb6IDY7rbclE+enj7c0bfeeAsicOxCTtMkd7zii3A6w/0gPJAaV+K4cw51cJ8HX+ij+3cOBt05+Ebj+Soxs/WkcB8VINnKkjNzLoDR1PVfC7lKB5ghT3sLlcONEjD5CCQQW2I8VX4dDFMAZo2SH/doKAuX1UDD15o2+LwojiNIDlOx3u3P0UkdNA0DdgjHgwKWwBAAAHcgOX7QjP8OOd/uxOQ9dlPYoag+9ut/NdZ1SGqA4zUVx7NExvvzD8gmOdirjkylZ8XO/Rd7dE6yAqzBir9aqFnuxD8000Fe/t4lJ/0ACtkBqUBTnBHv/i1tQ/xeUP+PUp7TpHHvzVykNEBVMwGhbox3mpRg1EP6N/EqxSQHE3C6If2zPJSNoaVukDPJdKSAiFNCDcRN8k4RMGjG+SekgAGtGgCVhoikgElZJJACyKSSA//2Q=="/>
          <p:cNvSpPr>
            <a:spLocks noChangeAspect="1" noChangeArrowheads="1"/>
          </p:cNvSpPr>
          <p:nvPr/>
        </p:nvSpPr>
        <p:spPr bwMode="auto">
          <a:xfrm>
            <a:off x="381000" y="-292100"/>
            <a:ext cx="161925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8" name="AutoShape 10" descr="data:image/jpg;base64,/9j/4AAQSkZJRgABAQAAAQABAAD/2wBDAAkGBwgHBgkIBwgKCgkLDRYPDQwMDRsUFRAWIB0iIiAdHx8kKDQsJCYxJx8fLT0tMTU3Ojo6Iys/RD84QzQ5Ojf/2wBDAQoKCg0MDRoPDxo3JR8lNzc3Nzc3Nzc3Nzc3Nzc3Nzc3Nzc3Nzc3Nzc3Nzc3Nzc3Nzc3Nzc3Nzc3Nzc3Nzc3Nzf/wAARCACKAL0DASIAAhEBAxEB/8QAGwAAAQUBAQAAAAAAAAAAAAAAAQACAwUGBAf/xAA+EAABAwIDBAYHBgYCAwAAAAABAAIDBBEFITEGEkFREyIyYXGRBxRCcoGhsRUjUsHR4TM0Q0RTYhaCVIOi/8QAGgEBAAMBAQEAAAAAAAAAAAAAAAECAwQFBv/EADERAAICAQIEBAUCBwEAAAAAAAABAgMRBCESMUFRBSJhkRMyM6HRFHEGI0JSscHh8P/aAAwDAQACEQMRAD8A9xukub1RntyTO8ZCneqwcWX8SSgJS9o1c0eJUZqIQcpWHwciIIWnqxsH/UJ4sNMvAICMTtIyD3eDHJdK63VhkPjYKQW4m6W8EBHvTHSEDxf+yH35y+7HmU/fRLr6BARlkx1lA8GI9E49qV/wsE65Rz4lQCP1dh7Re7xeUhTw/wCNvxzT7X4ptu9Mk4Hta1nZa1vgLI3A4qK55FC54pkYJi8BN6Qck0BLIJkYJA8EIg3ChJQz5qMk4OhJQAkalP37KckYJElH0g5pweChGCCbKsgdza4fQrpXNVZS0z+UlvMFdA0UgjIztdLLmkRmlu81BYVwNM0t66NgErgIQCxRseaW9fQIOue5QAOexnacAoJK+nj9u57gnOpI3ZvuU5tNC0C0bVHm6F1wLmcrsUZ7Eb3fBD7QqD2aZ1u8rsJhj4sb4pvrdODYTMvy3gqv1ZdOPSJyiqqnf2yd6xV/+OPNdYljf2XtJUg01U49Srml/ScBqqka0/zQNdMMzTusrHdCRAsnC+444/2lWcRjv12PapI66mdkJRfkV2OYw6tB+C5pqCnmGcQ8QmJEp1vmsEzHtdoQU4PbwVTJg80V3UdU9h/CcwuV2JVuHdXEKYvj/wAkYv5hOLHM0VKn9N5L8kngUt0nXRclDiNLXRh9NO13dyXUXuHC45qU0+RjKMoPEg2A0SBsQm7xcdEbDmrIqKtyiY78MrD/APQH5roGi568E0M1uDCR8M1Oxwc0EaEXUlRrznoh1uae480zfbwzUMlBDeZRDQEwvIF7WtzWdxvbCgwzejbIJ5x7EZ08SqSnGCy2a00WXS4a1lmkJDfBVuJ49huGtJqapgcB2Abu8lj4pNp9qH3Y40VEdTpcfUq9wnYzDaJwlqGmqm4vlN8/BZfElP5EdctLTR9ee/Zfk5xtdU1/VwbC55wdHyDdapWUO0teb1VbHRtPsRNufNadkTImBsbGsaOAFkQRw8ldVt/MzJ6qEfpVpfvu/wAfYoI9loSd6rqaiodxL3kfJd0OA4fGLNg05kqxJPAJWJVlCK6GMtTbLnI4ThFIHBwa5pH4XWXawBjA0XIGV08DLNFWSS5GcpSlzY3NK2SN0C7JCosgldU+NYNJiN3Q1tRSyjQxPsPJZiWu2m2acX17ftCjGsjdWhZyscOa2OynSq9eSa4uzN8SOGqjewSNLXtBB1uLrIyekTCGUQljErpyP4VuPiqSLGdqtpai+Gj1Sn/Fu5D4lUlqIcludFXhWoacp+RLq9jRYxs0+MurMFlMFQ3MsB6rvgufA9rfv/UMWj6GoZlc6FXmBUVdQxFuIYg6re7uAAWe9ImCiaj+04I9yaHN1vaCrOMoLjj7Gunsqus/TXPiXSXqbRpa5oc1wIIuLcU0/wCuqwvo82gfUu+z6p284C8Zvf4LfgDgFtVYrIcSOHWaWeltdcwSN34HtPFpHyTMOeZKKFx13B9FMBouPCSTSbgP8N7meRWpyHY5t81BVVENJTvnqJGsjYLucVO++7lqvMPSFjklVWfZsLt2KI/eW9p3JY3WquOTs0Ojlq7lWuXUbj+1ldjVR6jhAeyF53W7vbk/RXuzWxdPRNZU4oGzVOvR6tYfzKh9HOBRspvtSdt5XkiK/st5/FblrQBposqqnLzz5nfr9ZGjOm0vliub6tgaA0AMZYDS2QRs73fBOBulcDU28V1HiDS3IrD7T7T47gVWA+ipnUzyejlBdn3HkVuC8ezmqnafDBi2DT0zmgP3S6MnUOGiytTcNuZ16KyqFy+LFOL5mYw30kRS2FbQSM5uiO8B8Fo8O2swbELdFXRtcdGSHdPzXkWE1TsMxWCod/TkAkadCOIK9Zq9mMExaITPo42ukaCJIuqc/Bc+nstmnvyPY8U0Wj0047NKXVfhl6yVj27zCHDmNEetrcLBV2zc+BsNRhu0D6RrfYqH9Uqqp/SFidHIY6plNWNBsJI7t3vArV3qLxNYOGvwqd6ctPLiXt/z7nqYDbpy8rl9JWK9KBHQUzGX0kJ+q3ez+MjFKGOV8lM2cjrxxTB4CvC6E3hMw1Ph2o00VKxbe5azb/Ru6MgPIyJGV1hsZ2e2nxVxjmxeD1c6siaWj91ud0Ei9yU7LwVp18ezMdPqZ6eXFDGfVZMBH6M6X1UtfVy9ORk+w3R8EKan2r2a3YooY8Rom6NZkQvQRogSAM7BZ/p4L5dn6HW/Fb5+W7E0+j/12KLBsdOIPEM2F1tJKdeki6vmunactGAVxkOXQu1VjvcGglYL0mY6IqT7JikBmlIMu77LeR7ypsfw625Mpo6v1OqjGqON/YyOxbnDaKi6Mkdfhysvat4nRuXNeZ+jLBXS1r8Sey0MQLI78Xc16dbgsdFFqG52/wAQWxs1fDHosBYCG5m+aq6SVsFRWRv4TEj45q2bos1irnRYnPumwcGu+X7LtPCNIeyF4ltK17NoK9rwb9KSL969ra7pImuGjgD8lh9vdmZap/2jQR78rW2kaNXALl1cHKGx7PgmphTqGp8pbGj2XfEcAoTDp0LRl81agk6AfErzjYPaRlADhmIXYwH7tzvZPIr0hj2vaHMzB0K0psUoLByeIaadF8lJbN7MQa46u8giGN5Zo3trZDfB0uVqcIbAaoO00uEuseFkC25uSUB4XtXG2l2gromxSMa6Vzmh7bEg55dyv8HxXavFcPipsJj3YYQIzM0AH4kqw9KeGtZ6riEbBqYpD9Fy+i3ETFXz0DzZszd9o/2C8tR4b3DOMn2c7ld4ZG+MFJx7/c6oPR/iNdIJsaxK7ibkMJe7zOQWnwvY/BsOs5lI2aUf1JuufLRaBtrJbwXfGiuPJHzV/iOouWJSwuy2Rx1eFUFbH0dXSQyt5OYFnK7YDC5H9LQvnopeBiebBa7euOqClZxGZsrSrhLmjGrVX1fJJr/3YwjsL2wwn+QxKOtiGjJtfn+qfT7U7SRPDKzZioeRq6HQ+eS24YBp80nWGn1VVU1yZtLXKaxZXFvvjD+xDTSSTwRyPa6EvaCYyOs3uKl3Wtzt8SqXG9qsLwcEVE4fNwii6zlhMR2jxzaiU0uFRSQwOy3YjmfeconfGvbmy+m8Nuv8+OGHd8jR7W7bQYcH0mGObNWaOcM2x/qe5ZHZ3Zuv2jq/W6tzxA528+Z+r+4c1o9m9gIYdyoxa08t79E09QePNbqKBsbA1gDGgWDWi1gsVTO58VnLsd0tbRoa3VpN5dZfgio6enw+mZTU7WxsYLNYFNdzhkLeP6J4ja3QIkcV2YweE228vmCIEXu4k96y21czaevjc4Hrx8O4lapuRVLtFh3rskLrHqgjJSVLSh/k4h+Fob5ZKUkcblR0f8NzeDXuHz/dTbo5IDOY7snh+L3k6PoZ/wDIzLzVLBQ7UbP2FM8V1I3+mTmB3LelILF0xbytmdtevtjH4cvNHszLUm19ISI8Rp5qKTj0rDbzV9TYjR1LQaepheP9XBSz00E4tNEx4/2F1U1Gy+FTHqU3ROPtRktUpTXqVctNPo4/cu2uDhkQUVm27N1MD70+KTAcA8XspHYVjNrNxew5GIJxy7FXTV0sXsyzxXDKTFqV1LXRmSIkHdvbNV+HbJ4Ph1U2ppKTcmZo4uOSjOHbQNH3eKxHxjUb8P2md2cUgH/rVW03lx3NYKUY8Ebkl2yzRgcEcllzhG0kgs/G2t9yMJh2XxKX+Zx+qPuWCnjl0iyq01XW1ez/AAaiSeOIXkka0DmQqut2nwejv09fEHD2Wm5+Sqf+C0chvU1dZPb8cpXbS7G4LB/Ztcebs1HFa+SwXVejj802/wBlj/JUVnpEpSTHhVFPVP4O3bNVc87Z7Q6NNFTO4Dq/uVv6bD6SlFqenjZ3hoC6gAFX4U5fNL2NI62in6FSz3e7MJhXo7pYyJMUnfUyauaMgT38StlR0FLRxCOlgZE0DRotddJSyAzK1hVCC2Ry36y/UP8AmSz6dBWCSa6QDv8ABNu92g3RzVzmHlwGpCZ0tzZrS4+CW4OOZ70TohOAM3y677AcgpC0HVR3zCmCkM5qfKWdvKS/mApyVDFlWTD8TWn6j8lPZCBtydEQDxTrJKANATrIXCV0Akkiha6AV7JEk6I2SsgBYnVIAJySASCF0Dc6IB2iaXWS3Se0nAAaICO7naC3eluE6neUiBQAaLaCyKBIGpTDIPHuUEjnFMLgBmmOL3aad6AYBrcqSULpLuAa266m6Lm0Isuhp6oUkMh7NcBwdH9D+6nuoJMquA8w4fQ/kp7XQgRKF7o2CVlAFZKyKSkCSSQJQBQJS+KAQCSsUfgg6Rre05rfEqAGyNlzSYhRx9uqhb4vC5343hzDb1pp90E/RMAsUFUP2hoh2BM/wj/VQP2ljv8Ad0sjvecB+qkF9cFNIKzj9pKg9ikYPF5P5KI45iUmTIYwO6Mn6lAaXoge0SnBjRl81k3YhjEukjx7rAPyTCMXlPWfVH/vb6IDY7rbclE+enj7c0bfeeAsicOxCTtMkd7zii3A6w/0gPJAaV+K4cw51cJ8HX+ij+3cOBt05+Ebj+Soxs/WkcB8VINnKkjNzLoDR1PVfC7lKB5ghT3sLlcONEjD5CCQQW2I8VX4dDFMAZo2SH/doKAuX1UDD15o2+LwojiNIDlOx3u3P0UkdNA0DdgjHgwKWwBAAAHcgOX7QjP8OOd/uxOQ9dlPYoag+9ut/NdZ1SGqA4zUVx7NExvvzD8gmOdirjkylZ8XO/Rd7dE6yAqzBir9aqFnuxD8000Fe/t4lJ/0ACtkBqUBTnBHv/i1tQ/xeUP+PUp7TpHHvzVykNEBVMwGhbox3mpRg1EP6N/EqxSQHE3C6If2zPJSNoaVukDPJdKSAiFNCDcRN8k4RMGjG+SekgAGtGgCVhoikgElZJJACyKSSA//2Q=="/>
          <p:cNvSpPr>
            <a:spLocks noChangeAspect="1" noChangeArrowheads="1"/>
          </p:cNvSpPr>
          <p:nvPr/>
        </p:nvSpPr>
        <p:spPr bwMode="auto">
          <a:xfrm>
            <a:off x="533400" y="-139700"/>
            <a:ext cx="161925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1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30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5838">
            <a:off x="5613793" y="2561476"/>
            <a:ext cx="2598000" cy="2622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740352" y="6309320"/>
            <a:ext cx="366113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457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450431" y="1038215"/>
            <a:ext cx="396044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200" dirty="0" smtClean="0">
                <a:latin typeface="Arial Narrow" pitchFamily="34" charset="0"/>
              </a:rPr>
              <a:t>Para renunciar  o programar la renuncia a un resultado deberá dar click en el botón </a:t>
            </a:r>
          </a:p>
          <a:p>
            <a:pPr algn="just"/>
            <a:endParaRPr lang="es-MX" sz="2200" dirty="0" smtClean="0">
              <a:latin typeface="Arial Narrow" pitchFamily="34" charset="0"/>
            </a:endParaRPr>
          </a:p>
          <a:p>
            <a:pPr algn="just"/>
            <a:r>
              <a:rPr lang="es-MX" sz="2200" dirty="0" smtClean="0">
                <a:latin typeface="Arial Narrow" pitchFamily="34" charset="0"/>
              </a:rPr>
              <a:t>El sistema validará y hará la programación de la renuncia o la aplicará al momento mostrando la siguiente pantalla.</a:t>
            </a:r>
            <a:endParaRPr lang="es-MX" sz="2200" dirty="0">
              <a:latin typeface="Arial Narrow" pitchFamily="34" charset="0"/>
            </a:endParaRPr>
          </a:p>
          <a:p>
            <a:pPr algn="just"/>
            <a:endParaRPr lang="es-MX" sz="2200" dirty="0" smtClean="0">
              <a:latin typeface="Arial Narrow" pitchFamily="34" charset="0"/>
            </a:endParaRPr>
          </a:p>
          <a:p>
            <a:pPr algn="just"/>
            <a:r>
              <a:rPr lang="es-MX" sz="2200" dirty="0" smtClean="0">
                <a:latin typeface="Arial Narrow" pitchFamily="34" charset="0"/>
              </a:rPr>
              <a:t>Si </a:t>
            </a:r>
            <a:r>
              <a:rPr lang="es-MX" sz="2200" dirty="0">
                <a:latin typeface="Arial Narrow" pitchFamily="34" charset="0"/>
              </a:rPr>
              <a:t>el resultado de las evaluaciones es </a:t>
            </a:r>
            <a:r>
              <a:rPr lang="es-MX" sz="2200" dirty="0" smtClean="0">
                <a:latin typeface="Arial Narrow" pitchFamily="34" charset="0"/>
              </a:rPr>
              <a:t>aprobatorio, </a:t>
            </a:r>
            <a:r>
              <a:rPr lang="es-MX" sz="2200" b="1" dirty="0">
                <a:latin typeface="Arial Narrow" pitchFamily="34" charset="0"/>
              </a:rPr>
              <a:t>NO</a:t>
            </a:r>
            <a:r>
              <a:rPr lang="es-MX" sz="2200" dirty="0">
                <a:latin typeface="Arial Narrow" pitchFamily="34" charset="0"/>
              </a:rPr>
              <a:t> se podrá renunciar, ya que su resultado se considera vigente durante  1 año </a:t>
            </a:r>
            <a:r>
              <a:rPr lang="es-MX" sz="2200" dirty="0" smtClean="0">
                <a:latin typeface="Arial Narrow" pitchFamily="34" charset="0"/>
              </a:rPr>
              <a:t>.</a:t>
            </a:r>
            <a:endParaRPr lang="es-MX" sz="2200" dirty="0">
              <a:latin typeface="Arial Narrow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676" y="1772816"/>
            <a:ext cx="361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071" y="1607468"/>
            <a:ext cx="3123569" cy="2858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956376" y="6453335"/>
            <a:ext cx="326425" cy="30372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Flecha derecha"/>
          <p:cNvSpPr/>
          <p:nvPr/>
        </p:nvSpPr>
        <p:spPr>
          <a:xfrm>
            <a:off x="4499992" y="2780928"/>
            <a:ext cx="100811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107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528" y="836712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solidFill>
                  <a:schemeClr val="tx2"/>
                </a:solidFill>
                <a:latin typeface="Arial Narrow" pitchFamily="34" charset="0"/>
              </a:rPr>
              <a:t>Mis Reservas</a:t>
            </a:r>
            <a:endParaRPr lang="es-MX" sz="28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55576" y="2276872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6" name="5 CuadroTexto"/>
          <p:cNvSpPr txBox="1"/>
          <p:nvPr/>
        </p:nvSpPr>
        <p:spPr>
          <a:xfrm>
            <a:off x="377788" y="1484784"/>
            <a:ext cx="770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dirty="0" smtClean="0">
                <a:latin typeface="Arial Narrow" pitchFamily="34" charset="0"/>
              </a:rPr>
              <a:t>En esta sección se  mostrará  los concursos a partir de los cuales el candidato ingresó a la reserva de aspirantes al haber sido determinado apto para el puesto y  finalista en le proceso de selección.</a:t>
            </a:r>
            <a:endParaRPr lang="es-MX" sz="2400" dirty="0">
              <a:latin typeface="Arial Narrow" pitchFamily="34" charset="0"/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884368" y="6309320"/>
            <a:ext cx="319199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67" y="3212976"/>
            <a:ext cx="788510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628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55576" y="601524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solidFill>
                  <a:schemeClr val="tx2"/>
                </a:solidFill>
                <a:latin typeface="Arial Narrow" pitchFamily="34" charset="0"/>
              </a:rPr>
              <a:t>Cancelar mis Concursos</a:t>
            </a:r>
            <a:endParaRPr lang="es-MX" sz="28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77788" y="1220554"/>
            <a:ext cx="41222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dirty="0" smtClean="0">
                <a:latin typeface="Arial Narrow" pitchFamily="34" charset="0"/>
              </a:rPr>
              <a:t>En esta sesión se encontrarán los concursos en que el candidato se encuentra participando. Si el candidato  desea cancelar la participación de un concurso, deberá dar </a:t>
            </a:r>
            <a:r>
              <a:rPr lang="es-MX" sz="2000" dirty="0" err="1" smtClean="0">
                <a:latin typeface="Arial Narrow" pitchFamily="34" charset="0"/>
              </a:rPr>
              <a:t>click</a:t>
            </a:r>
            <a:r>
              <a:rPr lang="es-MX" sz="2000" dirty="0" smtClean="0">
                <a:latin typeface="Arial Narrow" pitchFamily="34" charset="0"/>
              </a:rPr>
              <a:t> en botón        .</a:t>
            </a:r>
          </a:p>
          <a:p>
            <a:pPr algn="just"/>
            <a:endParaRPr lang="es-MX" sz="2000" dirty="0" smtClean="0">
              <a:latin typeface="Arial Narrow" pitchFamily="34" charset="0"/>
            </a:endParaRPr>
          </a:p>
          <a:p>
            <a:pPr algn="just"/>
            <a:r>
              <a:rPr lang="es-MX" sz="2000" dirty="0" smtClean="0">
                <a:latin typeface="Arial Narrow" pitchFamily="34" charset="0"/>
              </a:rPr>
              <a:t> El sistema mostrará un mensaje preguntando si </a:t>
            </a:r>
            <a:r>
              <a:rPr lang="es-MX" sz="2000" b="1" dirty="0" smtClean="0">
                <a:latin typeface="Arial Narrow" pitchFamily="34" charset="0"/>
              </a:rPr>
              <a:t>está seguro </a:t>
            </a:r>
            <a:r>
              <a:rPr lang="es-MX" sz="2000" dirty="0" smtClean="0">
                <a:latin typeface="Arial Narrow" pitchFamily="34" charset="0"/>
              </a:rPr>
              <a:t>de cancelar su participación, dado que </a:t>
            </a:r>
            <a:r>
              <a:rPr lang="es-MX" sz="2000" b="1" dirty="0" smtClean="0">
                <a:latin typeface="Arial Narrow" pitchFamily="34" charset="0"/>
              </a:rPr>
              <a:t>una vez cancelada no hay manera de volver a participar.</a:t>
            </a:r>
          </a:p>
          <a:p>
            <a:pPr algn="just"/>
            <a:endParaRPr lang="es-MX" sz="2000" b="1" dirty="0" smtClean="0">
              <a:latin typeface="Arial Narrow" pitchFamily="34" charset="0"/>
            </a:endParaRPr>
          </a:p>
          <a:p>
            <a:pPr algn="just"/>
            <a:r>
              <a:rPr lang="es-MX" sz="2000" dirty="0" smtClean="0">
                <a:latin typeface="Arial Narrow" pitchFamily="34" charset="0"/>
              </a:rPr>
              <a:t>El sistema solicitará que se especifique la razón por la cual cancela su participación, podrás elegir una opción del catálogo que aparece en la pantalla.</a:t>
            </a:r>
            <a:endParaRPr lang="es-MX" sz="2000" dirty="0">
              <a:latin typeface="Arial Narrow" pitchFamily="34" charset="0"/>
            </a:endParaRPr>
          </a:p>
        </p:txBody>
      </p:sp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266" y="2514228"/>
            <a:ext cx="361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8028384" y="6381328"/>
            <a:ext cx="360040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164" y="2780929"/>
            <a:ext cx="3939260" cy="216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158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575555" y="116632"/>
            <a:ext cx="3096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solidFill>
                  <a:schemeClr val="tx2"/>
                </a:solidFill>
                <a:latin typeface="Arial Narrow" pitchFamily="34" charset="0"/>
              </a:rPr>
              <a:t>Mis Mensajes</a:t>
            </a:r>
            <a:endParaRPr lang="es-MX" sz="28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692696"/>
            <a:ext cx="7657628" cy="12241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MX" dirty="0" smtClean="0">
                <a:latin typeface="Arial Narrow" pitchFamily="34" charset="0"/>
              </a:rPr>
              <a:t>En esta sección el usuario recibirá mensajes de acreditación del filtro curricular, invitaciones a aplicación de exámenes, entrevistas, motivos de descartes etc.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524328" y="6309320"/>
            <a:ext cx="432048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539552" y="1844824"/>
            <a:ext cx="7632848" cy="10398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MX" sz="2200" dirty="0" smtClean="0">
                <a:latin typeface="Arial Narrow" pitchFamily="34" charset="0"/>
              </a:rPr>
              <a:t>Para leer el mensaje  deberás de dar </a:t>
            </a:r>
            <a:r>
              <a:rPr lang="es-MX" sz="2200" dirty="0" err="1" smtClean="0">
                <a:latin typeface="Arial Narrow" pitchFamily="34" charset="0"/>
              </a:rPr>
              <a:t>click</a:t>
            </a:r>
            <a:r>
              <a:rPr lang="es-MX" sz="2200" dirty="0" smtClean="0">
                <a:latin typeface="Arial Narrow" pitchFamily="34" charset="0"/>
              </a:rPr>
              <a:t> sobre el </a:t>
            </a:r>
            <a:r>
              <a:rPr lang="es-MX" sz="22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«</a:t>
            </a:r>
            <a:r>
              <a:rPr lang="es-MX" sz="22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Tema»</a:t>
            </a:r>
            <a:r>
              <a:rPr lang="es-MX" sz="2200" b="1" dirty="0" smtClean="0">
                <a:latin typeface="Arial Narrow" pitchFamily="34" charset="0"/>
              </a:rPr>
              <a:t>, </a:t>
            </a:r>
            <a:r>
              <a:rPr lang="es-MX" sz="2200" dirty="0" smtClean="0">
                <a:latin typeface="Arial Narrow" pitchFamily="34" charset="0"/>
              </a:rPr>
              <a:t>en caso de que se requiera borra el mensaje se debe de dar </a:t>
            </a:r>
            <a:r>
              <a:rPr lang="es-MX" sz="2200" dirty="0" err="1" smtClean="0">
                <a:latin typeface="Arial Narrow" pitchFamily="34" charset="0"/>
              </a:rPr>
              <a:t>click</a:t>
            </a:r>
            <a:r>
              <a:rPr lang="es-MX" sz="2200" dirty="0">
                <a:latin typeface="Arial Narrow" pitchFamily="34" charset="0"/>
              </a:rPr>
              <a:t> </a:t>
            </a:r>
            <a:r>
              <a:rPr lang="es-MX" sz="2200" dirty="0" smtClean="0">
                <a:latin typeface="Arial Narrow" pitchFamily="34" charset="0"/>
              </a:rPr>
              <a:t>en </a:t>
            </a:r>
            <a:r>
              <a:rPr lang="es-MX" sz="22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«Eliminar Registro».</a:t>
            </a:r>
            <a:endParaRPr lang="es-MX" sz="2200" b="1" dirty="0">
              <a:solidFill>
                <a:schemeClr val="accent1">
                  <a:lumMod val="50000"/>
                </a:schemeClr>
              </a:solidFill>
              <a:latin typeface="Arial Narrow" pitchFamily="34" charset="0"/>
            </a:endParaRPr>
          </a:p>
        </p:txBody>
      </p:sp>
      <p:grpSp>
        <p:nvGrpSpPr>
          <p:cNvPr id="10" name="9 Grupo"/>
          <p:cNvGrpSpPr/>
          <p:nvPr/>
        </p:nvGrpSpPr>
        <p:grpSpPr>
          <a:xfrm>
            <a:off x="1907704" y="2924944"/>
            <a:ext cx="5249391" cy="3425564"/>
            <a:chOff x="1907704" y="2924944"/>
            <a:chExt cx="5249391" cy="3425564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2924944"/>
              <a:ext cx="5249391" cy="34255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8 Rectángulo redondeado"/>
            <p:cNvSpPr/>
            <p:nvPr/>
          </p:nvSpPr>
          <p:spPr>
            <a:xfrm>
              <a:off x="4716016" y="4221088"/>
              <a:ext cx="432048" cy="216024"/>
            </a:xfrm>
            <a:prstGeom prst="round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sp>
          <p:nvSpPr>
            <p:cNvPr id="11" name="10 Rectángulo redondeado"/>
            <p:cNvSpPr/>
            <p:nvPr/>
          </p:nvSpPr>
          <p:spPr>
            <a:xfrm>
              <a:off x="6228184" y="4221088"/>
              <a:ext cx="432048" cy="216024"/>
            </a:xfrm>
            <a:prstGeom prst="round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</p:spTree>
    <p:extLst>
      <p:ext uri="{BB962C8B-B14F-4D97-AF65-F5344CB8AC3E}">
        <p14:creationId xmlns:p14="http://schemas.microsoft.com/office/powerpoint/2010/main" val="415477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584" y="416858"/>
            <a:ext cx="7200800" cy="707886"/>
          </a:xfrm>
        </p:spPr>
        <p:txBody>
          <a:bodyPr wrap="square">
            <a:spAutoFit/>
          </a:bodyPr>
          <a:lstStyle/>
          <a:p>
            <a:pPr defTabSz="914400"/>
            <a:r>
              <a:rPr lang="es-MX" sz="3600" dirty="0" smtClean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es-MX" sz="4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  <a:ea typeface="+mn-ea"/>
                <a:cs typeface="+mn-cs"/>
              </a:rPr>
              <a:t>Mi </a:t>
            </a:r>
            <a:r>
              <a:rPr lang="es-MX" sz="4000" b="1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  <a:ea typeface="+mn-ea"/>
                <a:cs typeface="+mn-cs"/>
              </a:rPr>
              <a:t>Cuenta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1340768"/>
            <a:ext cx="7571184" cy="49685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>
                <a:latin typeface="Arial Narrow" pitchFamily="34" charset="0"/>
              </a:rPr>
              <a:t>Esta es una sección que permitirá al  usuario manipular su información personal de manera que podrá realizar cambios y actualizaciones en su correo, contraseña , curriculum, teniendo la oportunidad de postularse en vacantes que cubran su perfil.</a:t>
            </a:r>
          </a:p>
          <a:p>
            <a:pPr marL="0" indent="0" algn="just">
              <a:buNone/>
            </a:pPr>
            <a:endParaRPr lang="es-MX" dirty="0" smtClean="0">
              <a:latin typeface="Arial Narrow" pitchFamily="34" charset="0"/>
            </a:endParaRPr>
          </a:p>
          <a:p>
            <a:pPr marL="0" indent="0">
              <a:buNone/>
            </a:pPr>
            <a:r>
              <a:rPr lang="es-MX" dirty="0" smtClean="0">
                <a:latin typeface="Arial Narrow" pitchFamily="34" charset="0"/>
              </a:rPr>
              <a:t>Dentro </a:t>
            </a:r>
            <a:r>
              <a:rPr lang="es-MX" dirty="0">
                <a:latin typeface="Arial Narrow" pitchFamily="34" charset="0"/>
              </a:rPr>
              <a:t>de esta sección podrás encontrar  las siguientes opciones:</a:t>
            </a:r>
          </a:p>
          <a:p>
            <a:pPr marL="0" indent="0">
              <a:buNone/>
            </a:pPr>
            <a:endParaRPr lang="es-MX" dirty="0">
              <a:latin typeface="Arial Narrow" pitchFamily="34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es-MX" sz="2200" dirty="0">
                <a:latin typeface="Arial Narrow" pitchFamily="34" charset="0"/>
              </a:rPr>
              <a:t>Cambio de Contraseña</a:t>
            </a:r>
          </a:p>
          <a:p>
            <a:pPr lvl="2">
              <a:buFont typeface="Wingdings" pitchFamily="2" charset="2"/>
              <a:buChar char="Ø"/>
            </a:pPr>
            <a:r>
              <a:rPr lang="es-MX" sz="2200" dirty="0">
                <a:latin typeface="Arial Narrow" pitchFamily="34" charset="0"/>
              </a:rPr>
              <a:t>Cambio de Correo Electrónico</a:t>
            </a:r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6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7524328" y="6309320"/>
            <a:ext cx="504056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067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13556" y="1235893"/>
            <a:ext cx="5697846" cy="507342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>
                <a:latin typeface="Arial Narrow" pitchFamily="34" charset="0"/>
              </a:rPr>
              <a:t>Deberás elegir en el menú la opción de </a:t>
            </a:r>
            <a:r>
              <a:rPr lang="es-MX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«cambiar contraseña» </a:t>
            </a:r>
            <a:r>
              <a:rPr lang="es-MX" b="1" dirty="0" smtClean="0">
                <a:latin typeface="Arial Narrow" pitchFamily="34" charset="0"/>
              </a:rPr>
              <a:t>o </a:t>
            </a:r>
            <a:r>
              <a:rPr lang="es-MX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«cambiar correo electrónico»</a:t>
            </a:r>
            <a:r>
              <a:rPr lang="es-MX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es-MX" dirty="0" smtClean="0">
                <a:latin typeface="Arial Narrow" pitchFamily="34" charset="0"/>
              </a:rPr>
              <a:t>dependiendo de la acción que quieras realizar.</a:t>
            </a:r>
          </a:p>
          <a:p>
            <a:pPr marL="0" indent="0" algn="just">
              <a:buNone/>
            </a:pPr>
            <a:endParaRPr lang="es-MX" dirty="0">
              <a:latin typeface="Arial Narrow" pitchFamily="34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es-MX" dirty="0" smtClean="0">
                <a:latin typeface="Arial Narrow" pitchFamily="34" charset="0"/>
              </a:rPr>
              <a:t>Para el cambio de contraseña deberá ingresar la nueva contraseña 2 veces y dar click en </a:t>
            </a:r>
            <a:r>
              <a:rPr lang="es-MX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«Guardar»</a:t>
            </a:r>
          </a:p>
          <a:p>
            <a:pPr marL="0" indent="0" algn="just">
              <a:buNone/>
            </a:pPr>
            <a:endParaRPr lang="es-MX" b="1" dirty="0">
              <a:latin typeface="Arial Narrow" pitchFamily="34" charset="0"/>
            </a:endParaRPr>
          </a:p>
          <a:p>
            <a:pPr marL="0" indent="0" algn="just">
              <a:buNone/>
            </a:pPr>
            <a:r>
              <a:rPr lang="es-MX" dirty="0">
                <a:latin typeface="Arial Narrow" pitchFamily="34" charset="0"/>
              </a:rPr>
              <a:t>Para el cambio de correo electrónico con el que ingresas al </a:t>
            </a:r>
            <a:r>
              <a:rPr lang="es-MX" dirty="0" err="1">
                <a:latin typeface="Arial Narrow" pitchFamily="34" charset="0"/>
              </a:rPr>
              <a:t>TrabajaEn</a:t>
            </a:r>
            <a:r>
              <a:rPr lang="es-MX" dirty="0">
                <a:latin typeface="Arial Narrow" pitchFamily="34" charset="0"/>
              </a:rPr>
              <a:t>, deberás escribir la nueva cuenta y confirmarla, posteriormente dar </a:t>
            </a:r>
            <a:r>
              <a:rPr lang="es-MX" dirty="0" err="1">
                <a:latin typeface="Arial Narrow" pitchFamily="34" charset="0"/>
              </a:rPr>
              <a:t>click</a:t>
            </a:r>
            <a:r>
              <a:rPr lang="es-MX" dirty="0">
                <a:latin typeface="Arial Narrow" pitchFamily="34" charset="0"/>
              </a:rPr>
              <a:t> en la opción </a:t>
            </a:r>
            <a:r>
              <a:rPr lang="es-MX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«Guardar», </a:t>
            </a:r>
            <a:r>
              <a:rPr lang="es-MX" dirty="0" smtClean="0">
                <a:latin typeface="Arial Narrow" pitchFamily="34" charset="0"/>
              </a:rPr>
              <a:t>una </a:t>
            </a:r>
            <a:r>
              <a:rPr lang="es-MX" dirty="0">
                <a:latin typeface="Arial Narrow" pitchFamily="34" charset="0"/>
              </a:rPr>
              <a:t>vez que se seleccione esta opción deberás acceder al portal con la nueva cuenta.</a:t>
            </a:r>
            <a:endParaRPr lang="es-MX" b="1" dirty="0">
              <a:latin typeface="Arial Narrow" pitchFamily="34" charset="0"/>
            </a:endParaRPr>
          </a:p>
          <a:p>
            <a:pPr marL="0" indent="0">
              <a:buNone/>
            </a:pPr>
            <a:endParaRPr lang="es-MX" sz="2400" b="1" dirty="0" smtClean="0">
              <a:latin typeface="Arial Narrow" pitchFamily="34" charset="0"/>
            </a:endParaRPr>
          </a:p>
        </p:txBody>
      </p:sp>
      <p:pic>
        <p:nvPicPr>
          <p:cNvPr id="5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596336" y="6309320"/>
            <a:ext cx="504056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5 CuadroTexto"/>
          <p:cNvSpPr txBox="1"/>
          <p:nvPr/>
        </p:nvSpPr>
        <p:spPr>
          <a:xfrm>
            <a:off x="512829" y="488285"/>
            <a:ext cx="73355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600" b="1" i="1" spc="-100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  <a:ea typeface="+mj-ea"/>
                <a:cs typeface="+mj-cs"/>
              </a:rPr>
              <a:t>¿Quieres </a:t>
            </a:r>
            <a:r>
              <a:rPr lang="es-MX" sz="2600" b="1" i="1" spc="-100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  <a:ea typeface="+mj-ea"/>
                <a:cs typeface="+mj-cs"/>
              </a:rPr>
              <a:t>Cambiar tu Correo Electrónico y </a:t>
            </a:r>
            <a:r>
              <a:rPr lang="es-MX" sz="2600" b="1" i="1" spc="-100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  <a:ea typeface="+mj-ea"/>
                <a:cs typeface="+mj-cs"/>
              </a:rPr>
              <a:t>/o Contraseña?</a:t>
            </a:r>
            <a:endParaRPr lang="es-MX" sz="2600" b="1" i="1" spc="-100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  <a:ea typeface="+mj-ea"/>
              <a:cs typeface="+mj-cs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0697">
            <a:off x="6389950" y="2343672"/>
            <a:ext cx="1827094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89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5556" y="903573"/>
            <a:ext cx="7488832" cy="151731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>
                <a:latin typeface="Arial Narrow" pitchFamily="34" charset="0"/>
              </a:rPr>
              <a:t>Es importante que en esta sección el usuario capture toda ala información que requiera el currículum , ya que está se utilizará tanto en la revisión curricular al postularse para una vacante como para el resto del proceso de selección.</a:t>
            </a:r>
            <a:endParaRPr lang="es-MX" dirty="0">
              <a:latin typeface="Arial Narrow" pitchFamily="34" charset="0"/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7596336" y="6309320"/>
            <a:ext cx="648072" cy="432048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1999">
            <a:off x="5221824" y="3519593"/>
            <a:ext cx="2376264" cy="1958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2 Marcador de contenido"/>
          <p:cNvSpPr txBox="1">
            <a:spLocks/>
          </p:cNvSpPr>
          <p:nvPr/>
        </p:nvSpPr>
        <p:spPr>
          <a:xfrm>
            <a:off x="611560" y="2420888"/>
            <a:ext cx="7704856" cy="3327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MX" sz="2200" dirty="0">
                <a:latin typeface="Arial Narrow" pitchFamily="34" charset="0"/>
              </a:rPr>
              <a:t>Las secciones que conforman </a:t>
            </a:r>
            <a:r>
              <a:rPr lang="es-MX" sz="2200" dirty="0" smtClean="0">
                <a:latin typeface="Arial Narrow" pitchFamily="34" charset="0"/>
              </a:rPr>
              <a:t>la </a:t>
            </a:r>
            <a:r>
              <a:rPr lang="es-MX" sz="2200" dirty="0">
                <a:latin typeface="Arial Narrow" pitchFamily="34" charset="0"/>
              </a:rPr>
              <a:t>sección de Mi </a:t>
            </a:r>
            <a:r>
              <a:rPr lang="es-MX" sz="2200" dirty="0" smtClean="0">
                <a:latin typeface="Arial Narrow" pitchFamily="34" charset="0"/>
              </a:rPr>
              <a:t>currículum </a:t>
            </a:r>
            <a:r>
              <a:rPr lang="es-MX" sz="2200" dirty="0">
                <a:latin typeface="Arial Narrow" pitchFamily="34" charset="0"/>
              </a:rPr>
              <a:t>son:</a:t>
            </a:r>
          </a:p>
          <a:p>
            <a:pPr marL="914400" lvl="2" indent="0">
              <a:buFont typeface="Arial"/>
              <a:buNone/>
            </a:pPr>
            <a:endParaRPr lang="es-MX" dirty="0" smtClean="0"/>
          </a:p>
          <a:p>
            <a:pPr lvl="3">
              <a:buFont typeface="Wingdings" pitchFamily="2" charset="2"/>
              <a:buChar char="ü"/>
            </a:pPr>
            <a:r>
              <a:rPr lang="es-MX" sz="2400" dirty="0" smtClean="0">
                <a:latin typeface="Arial Narrow" pitchFamily="34" charset="0"/>
              </a:rPr>
              <a:t>Datos Personales</a:t>
            </a:r>
          </a:p>
          <a:p>
            <a:pPr lvl="3">
              <a:buFont typeface="Wingdings" pitchFamily="2" charset="2"/>
              <a:buChar char="ü"/>
            </a:pPr>
            <a:r>
              <a:rPr lang="es-MX" sz="2400" dirty="0" smtClean="0">
                <a:latin typeface="Arial Narrow" pitchFamily="34" charset="0"/>
              </a:rPr>
              <a:t>Perfil</a:t>
            </a:r>
          </a:p>
          <a:p>
            <a:pPr lvl="3">
              <a:buFont typeface="Wingdings" pitchFamily="2" charset="2"/>
              <a:buChar char="ü"/>
            </a:pPr>
            <a:r>
              <a:rPr lang="es-MX" sz="2400" dirty="0" smtClean="0">
                <a:latin typeface="Arial Narrow" pitchFamily="34" charset="0"/>
              </a:rPr>
              <a:t>Méritos</a:t>
            </a:r>
          </a:p>
          <a:p>
            <a:pPr lvl="3">
              <a:buFont typeface="Wingdings" pitchFamily="2" charset="2"/>
              <a:buChar char="ü"/>
            </a:pPr>
            <a:r>
              <a:rPr lang="es-MX" sz="2400" dirty="0" smtClean="0">
                <a:latin typeface="Arial Narrow" pitchFamily="34" charset="0"/>
              </a:rPr>
              <a:t>Información Adicional</a:t>
            </a:r>
            <a:endParaRPr lang="es-MX" sz="2400" dirty="0">
              <a:latin typeface="Arial Narrow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627784" y="200834"/>
            <a:ext cx="30107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Mi Currículum</a:t>
            </a:r>
          </a:p>
        </p:txBody>
      </p:sp>
    </p:spTree>
    <p:extLst>
      <p:ext uri="{BB962C8B-B14F-4D97-AF65-F5344CB8AC3E}">
        <p14:creationId xmlns:p14="http://schemas.microsoft.com/office/powerpoint/2010/main" val="78033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75060" y="1295814"/>
            <a:ext cx="381642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200" dirty="0" smtClean="0">
                <a:latin typeface="Arial Narrow" pitchFamily="34" charset="0"/>
                <a:cs typeface="Arial" pitchFamily="34" charset="0"/>
              </a:rPr>
              <a:t>En esta sección el usuario podrá ingresar  datos personales  como: dirección,  números </a:t>
            </a:r>
            <a:r>
              <a:rPr lang="es-MX" sz="2200" dirty="0">
                <a:latin typeface="Arial Narrow" pitchFamily="34" charset="0"/>
                <a:cs typeface="Arial" pitchFamily="34" charset="0"/>
              </a:rPr>
              <a:t>t</a:t>
            </a:r>
            <a:r>
              <a:rPr lang="es-MX" sz="2200" dirty="0" smtClean="0">
                <a:latin typeface="Arial Narrow" pitchFamily="34" charset="0"/>
                <a:cs typeface="Arial" pitchFamily="34" charset="0"/>
              </a:rPr>
              <a:t>elefónicos, una vez que se ingresen los datos deberás de dar click en              </a:t>
            </a:r>
            <a:r>
              <a:rPr lang="es-MX" sz="2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Arial" pitchFamily="34" charset="0"/>
              </a:rPr>
              <a:t>«Guardar»</a:t>
            </a:r>
            <a:r>
              <a:rPr lang="es-MX" sz="220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s-MX" sz="2200" dirty="0" smtClean="0">
                <a:latin typeface="Arial Narrow" pitchFamily="34" charset="0"/>
                <a:cs typeface="Arial" pitchFamily="34" charset="0"/>
              </a:rPr>
              <a:t>para que los datos sean guardados.</a:t>
            </a:r>
          </a:p>
          <a:p>
            <a:pPr algn="just"/>
            <a:endParaRPr lang="es-MX" sz="2200" dirty="0">
              <a:latin typeface="Arial Narrow" pitchFamily="34" charset="0"/>
              <a:cs typeface="Arial" pitchFamily="34" charset="0"/>
            </a:endParaRPr>
          </a:p>
          <a:p>
            <a:pPr algn="just"/>
            <a:r>
              <a:rPr lang="es-MX" sz="2200" dirty="0" smtClean="0">
                <a:latin typeface="Arial Narrow" pitchFamily="34" charset="0"/>
                <a:cs typeface="Arial" pitchFamily="34" charset="0"/>
              </a:rPr>
              <a:t>Los campos que son  de carácter obligatorio tienen un </a:t>
            </a:r>
            <a:r>
              <a:rPr lang="es-MX" sz="2200" dirty="0" smtClean="0">
                <a:solidFill>
                  <a:schemeClr val="accent2"/>
                </a:solidFill>
                <a:latin typeface="Arial Narrow" pitchFamily="34" charset="0"/>
                <a:cs typeface="Arial" pitchFamily="34" charset="0"/>
              </a:rPr>
              <a:t>*</a:t>
            </a:r>
            <a:r>
              <a:rPr lang="es-MX" sz="2200" dirty="0" smtClean="0">
                <a:latin typeface="Arial Narrow" pitchFamily="34" charset="0"/>
                <a:cs typeface="Arial" pitchFamily="34" charset="0"/>
              </a:rPr>
              <a:t> , en caso de no llenar  alguno, el sistema no podrá guardar los datos que ingresaste. </a:t>
            </a:r>
            <a:endParaRPr lang="es-MX" sz="2200" dirty="0"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10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Botón de acción: Final">
            <a:hlinkClick r:id="" action="ppaction://hlinkshowjump?jump=nextslide" highlightClick="1"/>
          </p:cNvPr>
          <p:cNvSpPr/>
          <p:nvPr/>
        </p:nvSpPr>
        <p:spPr>
          <a:xfrm>
            <a:off x="7668344" y="6381328"/>
            <a:ext cx="432048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9975">
            <a:off x="5073569" y="1737312"/>
            <a:ext cx="2589402" cy="3083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627784" y="200834"/>
            <a:ext cx="37128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Datos Personales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39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60809" y="1124744"/>
            <a:ext cx="477459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200" dirty="0">
                <a:latin typeface="Arial Narrow" pitchFamily="34" charset="0"/>
                <a:cs typeface="Arial" pitchFamily="34" charset="0"/>
              </a:rPr>
              <a:t>E</a:t>
            </a:r>
            <a:r>
              <a:rPr lang="es-MX" sz="2200" dirty="0" smtClean="0">
                <a:latin typeface="Arial Narrow" pitchFamily="34" charset="0"/>
                <a:cs typeface="Arial" pitchFamily="34" charset="0"/>
              </a:rPr>
              <a:t>sta sección está dividida en dos áreas </a:t>
            </a:r>
            <a:r>
              <a:rPr lang="es-MX" sz="2200" b="1" dirty="0" smtClean="0">
                <a:latin typeface="Arial Narrow" pitchFamily="34" charset="0"/>
                <a:cs typeface="Arial" pitchFamily="34" charset="0"/>
              </a:rPr>
              <a:t>Escolaridad y Experiencia</a:t>
            </a:r>
            <a:r>
              <a:rPr lang="es-MX" sz="2200" dirty="0" smtClean="0">
                <a:latin typeface="Arial Narrow" pitchFamily="34" charset="0"/>
                <a:cs typeface="Arial" pitchFamily="34" charset="0"/>
              </a:rPr>
              <a:t>, el usuario deberá llenar cada uno de los datos y guardar  para completar  la información que el currículum solicita.</a:t>
            </a:r>
          </a:p>
          <a:p>
            <a:pPr algn="just"/>
            <a:endParaRPr lang="es-MX" sz="2200" dirty="0">
              <a:latin typeface="Arial Narrow" pitchFamily="34" charset="0"/>
              <a:cs typeface="Arial" pitchFamily="34" charset="0"/>
            </a:endParaRPr>
          </a:p>
          <a:p>
            <a:pPr algn="just"/>
            <a:r>
              <a:rPr lang="es-MX" sz="2200" dirty="0" smtClean="0">
                <a:latin typeface="Arial Narrow" pitchFamily="34" charset="0"/>
                <a:cs typeface="Arial" pitchFamily="34" charset="0"/>
              </a:rPr>
              <a:t>Después de capturar los campos y guardarlos, aparecerá una lista del lado derecho, si deseas agregar más datos  de una escolaridad o una experiencia deberá dar click en </a:t>
            </a:r>
            <a:r>
              <a:rPr lang="es-MX" sz="22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  <a:cs typeface="Arial" pitchFamily="34" charset="0"/>
              </a:rPr>
              <a:t>«haga click para añadir nueva escolaridad» </a:t>
            </a:r>
            <a:r>
              <a:rPr lang="es-MX" sz="2200" b="1" dirty="0" smtClean="0">
                <a:latin typeface="Arial Narrow" pitchFamily="34" charset="0"/>
                <a:cs typeface="Arial" pitchFamily="34" charset="0"/>
              </a:rPr>
              <a:t>o </a:t>
            </a:r>
            <a:r>
              <a:rPr lang="es-MX" sz="2200" b="1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  <a:cs typeface="Arial" pitchFamily="34" charset="0"/>
              </a:rPr>
              <a:t>«haga click para añadir nueva </a:t>
            </a:r>
            <a:r>
              <a:rPr lang="es-MX" sz="22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  <a:cs typeface="Arial" pitchFamily="34" charset="0"/>
              </a:rPr>
              <a:t>experiencia.» </a:t>
            </a:r>
            <a:endParaRPr lang="es-MX" sz="22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Botón de acción: Final">
            <a:hlinkClick r:id="" action="ppaction://hlinkshowjump?jump=nextslide" highlightClick="1"/>
          </p:cNvPr>
          <p:cNvSpPr/>
          <p:nvPr/>
        </p:nvSpPr>
        <p:spPr>
          <a:xfrm>
            <a:off x="7812361" y="6381328"/>
            <a:ext cx="504056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7" y="1772816"/>
            <a:ext cx="2146236" cy="2897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123728" y="200834"/>
            <a:ext cx="12362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Perfil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96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6696744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596336" y="6309320"/>
            <a:ext cx="504056" cy="26236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78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22448" y="908720"/>
            <a:ext cx="8229600" cy="2880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>
                <a:latin typeface="Arial Narrow" pitchFamily="34" charset="0"/>
              </a:rPr>
              <a:t>Esta sesión se divide en :</a:t>
            </a:r>
          </a:p>
          <a:p>
            <a:pPr marL="800100" lvl="3" indent="-342900">
              <a:buBlip>
                <a:blip r:embed="rId2"/>
              </a:buBlip>
            </a:pPr>
            <a:r>
              <a:rPr lang="es-MX" sz="2200" dirty="0" smtClean="0">
                <a:latin typeface="Arial Narrow" pitchFamily="34" charset="0"/>
              </a:rPr>
              <a:t> 	Logros </a:t>
            </a:r>
          </a:p>
          <a:p>
            <a:pPr marL="800100" lvl="3" indent="-342900">
              <a:buBlip>
                <a:blip r:embed="rId2"/>
              </a:buBlip>
            </a:pPr>
            <a:r>
              <a:rPr lang="es-MX" sz="2200" dirty="0">
                <a:latin typeface="Arial Narrow" pitchFamily="34" charset="0"/>
              </a:rPr>
              <a:t> </a:t>
            </a:r>
            <a:r>
              <a:rPr lang="es-MX" sz="2200" dirty="0" smtClean="0">
                <a:latin typeface="Arial Narrow" pitchFamily="34" charset="0"/>
              </a:rPr>
              <a:t>  Publicaciones</a:t>
            </a:r>
            <a:endParaRPr lang="es-MX" sz="2200" dirty="0">
              <a:latin typeface="Arial Narrow" pitchFamily="34" charset="0"/>
            </a:endParaRPr>
          </a:p>
          <a:p>
            <a:pPr marL="914400" lvl="3" indent="-457200">
              <a:buBlip>
                <a:blip r:embed="rId2"/>
              </a:buBlip>
            </a:pPr>
            <a:r>
              <a:rPr lang="es-MX" sz="2200" dirty="0">
                <a:latin typeface="Arial Narrow" pitchFamily="34" charset="0"/>
              </a:rPr>
              <a:t> Distinciones</a:t>
            </a:r>
          </a:p>
          <a:p>
            <a:pPr marL="914400" lvl="3" indent="-457200">
              <a:buBlip>
                <a:blip r:embed="rId2"/>
              </a:buBlip>
            </a:pPr>
            <a:r>
              <a:rPr lang="es-MX" sz="2200" dirty="0">
                <a:latin typeface="Arial Narrow" pitchFamily="34" charset="0"/>
              </a:rPr>
              <a:t> Asociaciones</a:t>
            </a:r>
          </a:p>
          <a:p>
            <a:pPr marL="914400" lvl="3" indent="-457200">
              <a:buBlip>
                <a:blip r:embed="rId2"/>
              </a:buBlip>
            </a:pPr>
            <a:r>
              <a:rPr lang="es-MX" sz="2200" dirty="0">
                <a:latin typeface="Arial Narrow" pitchFamily="34" charset="0"/>
              </a:rPr>
              <a:t> Reconocimientos o Premios</a:t>
            </a:r>
          </a:p>
          <a:p>
            <a:pPr marL="914400" lvl="3" indent="-457200">
              <a:buBlip>
                <a:blip r:embed="rId2"/>
              </a:buBlip>
            </a:pPr>
            <a:r>
              <a:rPr lang="es-MX" sz="2200" dirty="0">
                <a:latin typeface="Arial Narrow" pitchFamily="34" charset="0"/>
              </a:rPr>
              <a:t> Actividad Destacada</a:t>
            </a:r>
          </a:p>
        </p:txBody>
      </p:sp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740352" y="6381328"/>
            <a:ext cx="432048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341784" y="3873406"/>
            <a:ext cx="7776864" cy="2350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MX" sz="2200" dirty="0" smtClean="0">
                <a:latin typeface="Arial Narrow" pitchFamily="34" charset="0"/>
              </a:rPr>
              <a:t>Para cada uno de los Logros, Distinciones, Reconocimientos o Premios y Actividad Destacada, una vez capturado la información deberás dar </a:t>
            </a:r>
            <a:r>
              <a:rPr lang="es-MX" sz="2200" dirty="0" err="1" smtClean="0">
                <a:latin typeface="Arial Narrow" pitchFamily="34" charset="0"/>
              </a:rPr>
              <a:t>click</a:t>
            </a:r>
            <a:r>
              <a:rPr lang="es-MX" sz="2200" dirty="0" smtClean="0">
                <a:latin typeface="Arial Narrow" pitchFamily="34" charset="0"/>
              </a:rPr>
              <a:t> en </a:t>
            </a:r>
            <a:r>
              <a:rPr lang="es-MX" sz="22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«Guardar»</a:t>
            </a:r>
            <a:r>
              <a:rPr lang="es-MX" sz="2200" b="1" dirty="0" smtClean="0">
                <a:latin typeface="Arial Narrow" pitchFamily="34" charset="0"/>
              </a:rPr>
              <a:t>, </a:t>
            </a:r>
            <a:r>
              <a:rPr lang="es-MX" sz="2200" dirty="0" smtClean="0">
                <a:latin typeface="Arial Narrow" pitchFamily="34" charset="0"/>
              </a:rPr>
              <a:t>es importante que cuentes con documentación que acredite la información capturada.</a:t>
            </a:r>
          </a:p>
          <a:p>
            <a:pPr marL="0" indent="0" algn="just">
              <a:buFont typeface="Arial"/>
              <a:buNone/>
            </a:pPr>
            <a:endParaRPr lang="es-MX" sz="2200" dirty="0" smtClean="0">
              <a:latin typeface="Arial Narrow" pitchFamily="34" charset="0"/>
            </a:endParaRPr>
          </a:p>
          <a:p>
            <a:pPr marL="0" indent="0" algn="just">
              <a:buFont typeface="Arial"/>
              <a:buNone/>
            </a:pPr>
            <a:r>
              <a:rPr lang="es-MX" sz="2200" dirty="0" smtClean="0">
                <a:latin typeface="Arial Narrow" pitchFamily="34" charset="0"/>
              </a:rPr>
              <a:t>Para cada uno se presentarán las siguientes pantallas:</a:t>
            </a:r>
            <a:endParaRPr lang="es-MX" sz="2200" dirty="0">
              <a:latin typeface="Arial Narrow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07101" y="116632"/>
            <a:ext cx="14462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Mérito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47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Botón de acción: Final">
            <a:hlinkClick r:id="" action="ppaction://hlinkshowjump?jump=nextslide" highlightClick="1"/>
          </p:cNvPr>
          <p:cNvSpPr/>
          <p:nvPr/>
        </p:nvSpPr>
        <p:spPr>
          <a:xfrm>
            <a:off x="7812360" y="6381328"/>
            <a:ext cx="504056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980728"/>
            <a:ext cx="7478671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Título"/>
          <p:cNvSpPr>
            <a:spLocks noGrp="1"/>
          </p:cNvSpPr>
          <p:nvPr>
            <p:ph type="title"/>
          </p:nvPr>
        </p:nvSpPr>
        <p:spPr>
          <a:xfrm>
            <a:off x="755576" y="313492"/>
            <a:ext cx="3096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solidFill>
                  <a:srgbClr val="C00000"/>
                </a:solidFill>
                <a:latin typeface="Arial Narrow" pitchFamily="34" charset="0"/>
              </a:rPr>
              <a:t>Logros</a:t>
            </a:r>
            <a:endParaRPr lang="es-MX" sz="32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91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Botón de acción: Final">
            <a:hlinkClick r:id="" action="ppaction://hlinkshowjump?jump=nextslide" highlightClick="1"/>
          </p:cNvPr>
          <p:cNvSpPr/>
          <p:nvPr/>
        </p:nvSpPr>
        <p:spPr>
          <a:xfrm>
            <a:off x="7812360" y="6309320"/>
            <a:ext cx="504056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7848872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Título"/>
          <p:cNvSpPr>
            <a:spLocks noGrp="1"/>
          </p:cNvSpPr>
          <p:nvPr>
            <p:ph type="title"/>
          </p:nvPr>
        </p:nvSpPr>
        <p:spPr>
          <a:xfrm>
            <a:off x="467544" y="313492"/>
            <a:ext cx="3096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solidFill>
                  <a:srgbClr val="C00000"/>
                </a:solidFill>
                <a:latin typeface="Arial Narrow" pitchFamily="34" charset="0"/>
              </a:rPr>
              <a:t>Publicaciones</a:t>
            </a:r>
            <a:endParaRPr lang="es-MX" sz="32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82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Botón de acción: Final">
            <a:hlinkClick r:id="" action="ppaction://hlinkshowjump?jump=nextslide" highlightClick="1"/>
          </p:cNvPr>
          <p:cNvSpPr/>
          <p:nvPr/>
        </p:nvSpPr>
        <p:spPr>
          <a:xfrm>
            <a:off x="7812360" y="6381328"/>
            <a:ext cx="325091" cy="288032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7666598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Título"/>
          <p:cNvSpPr>
            <a:spLocks noGrp="1"/>
          </p:cNvSpPr>
          <p:nvPr>
            <p:ph type="title"/>
          </p:nvPr>
        </p:nvSpPr>
        <p:spPr>
          <a:xfrm>
            <a:off x="467544" y="313492"/>
            <a:ext cx="3096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solidFill>
                  <a:srgbClr val="C00000"/>
                </a:solidFill>
                <a:latin typeface="Arial Narrow" pitchFamily="34" charset="0"/>
              </a:rPr>
              <a:t>Distinciones</a:t>
            </a:r>
            <a:endParaRPr lang="es-MX" sz="32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63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Botón de acción: Final">
            <a:hlinkClick r:id="" action="ppaction://hlinkshowjump?jump=nextslide" highlightClick="1"/>
          </p:cNvPr>
          <p:cNvSpPr/>
          <p:nvPr/>
        </p:nvSpPr>
        <p:spPr>
          <a:xfrm>
            <a:off x="7716069" y="6381328"/>
            <a:ext cx="456331" cy="258391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196752"/>
            <a:ext cx="7840009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Título"/>
          <p:cNvSpPr>
            <a:spLocks noGrp="1"/>
          </p:cNvSpPr>
          <p:nvPr>
            <p:ph type="title"/>
          </p:nvPr>
        </p:nvSpPr>
        <p:spPr>
          <a:xfrm>
            <a:off x="467544" y="529516"/>
            <a:ext cx="3096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solidFill>
                  <a:srgbClr val="C00000"/>
                </a:solidFill>
                <a:latin typeface="Arial Narrow" pitchFamily="34" charset="0"/>
              </a:rPr>
              <a:t>Asociaciones</a:t>
            </a:r>
            <a:endParaRPr lang="es-MX" sz="32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09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Botón de acción: Final">
            <a:hlinkClick r:id="" action="ppaction://hlinkshowjump?jump=nextslide" highlightClick="1"/>
          </p:cNvPr>
          <p:cNvSpPr/>
          <p:nvPr/>
        </p:nvSpPr>
        <p:spPr>
          <a:xfrm>
            <a:off x="7668344" y="6300699"/>
            <a:ext cx="432048" cy="296653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7485444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Título"/>
          <p:cNvSpPr>
            <a:spLocks noGrp="1"/>
          </p:cNvSpPr>
          <p:nvPr>
            <p:ph type="title"/>
          </p:nvPr>
        </p:nvSpPr>
        <p:spPr>
          <a:xfrm>
            <a:off x="467544" y="457508"/>
            <a:ext cx="4752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solidFill>
                  <a:srgbClr val="C00000"/>
                </a:solidFill>
                <a:latin typeface="Arial Narrow" pitchFamily="34" charset="0"/>
              </a:rPr>
              <a:t>Reconocimientos o Premios</a:t>
            </a:r>
            <a:endParaRPr lang="es-MX" sz="32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43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Botón de acción: Final">
            <a:hlinkClick r:id="" action="ppaction://hlinkshowjump?jump=nextslide" highlightClick="1"/>
          </p:cNvPr>
          <p:cNvSpPr/>
          <p:nvPr/>
        </p:nvSpPr>
        <p:spPr>
          <a:xfrm>
            <a:off x="7956376" y="6381328"/>
            <a:ext cx="360040" cy="360040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806" y="1124744"/>
            <a:ext cx="776830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Título"/>
          <p:cNvSpPr>
            <a:spLocks noGrp="1"/>
          </p:cNvSpPr>
          <p:nvPr>
            <p:ph type="title"/>
          </p:nvPr>
        </p:nvSpPr>
        <p:spPr>
          <a:xfrm>
            <a:off x="467544" y="457508"/>
            <a:ext cx="4752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solidFill>
                  <a:srgbClr val="C00000"/>
                </a:solidFill>
                <a:latin typeface="Arial Narrow" pitchFamily="34" charset="0"/>
              </a:rPr>
              <a:t>Actividad Destacada</a:t>
            </a:r>
            <a:endParaRPr lang="es-MX" sz="32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617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19654" y="1025352"/>
            <a:ext cx="8021124" cy="5211618"/>
          </a:xfrm>
        </p:spPr>
        <p:txBody>
          <a:bodyPr>
            <a:normAutofit/>
          </a:bodyPr>
          <a:lstStyle/>
          <a:p>
            <a:r>
              <a:rPr lang="es-MX" dirty="0" smtClean="0">
                <a:latin typeface="Arial Narrow" pitchFamily="34" charset="0"/>
              </a:rPr>
              <a:t>Esta sección se divide en 3:</a:t>
            </a:r>
          </a:p>
          <a:p>
            <a:endParaRPr lang="es-MX" dirty="0" smtClean="0">
              <a:latin typeface="Arial Narrow" pitchFamily="34" charset="0"/>
            </a:endParaRPr>
          </a:p>
          <a:p>
            <a:pPr lvl="1" algn="just">
              <a:buBlip>
                <a:blip r:embed="rId2"/>
              </a:buBlip>
            </a:pPr>
            <a:r>
              <a:rPr lang="es-MX" sz="22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Docencia: </a:t>
            </a:r>
            <a:r>
              <a:rPr lang="es-MX" sz="2200" dirty="0">
                <a:latin typeface="Arial Narrow" pitchFamily="34" charset="0"/>
              </a:rPr>
              <a:t>El usuario podrá registra si cuenta con experiencia docente; es importante que cuente con la documentación que acredite su experiencia.</a:t>
            </a:r>
          </a:p>
          <a:p>
            <a:pPr lvl="1" algn="just">
              <a:buBlip>
                <a:blip r:embed="rId2"/>
              </a:buBlip>
            </a:pPr>
            <a:r>
              <a:rPr lang="es-MX" sz="2200" b="1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Idiomas:</a:t>
            </a:r>
            <a:r>
              <a:rPr lang="es-MX" sz="2200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 </a:t>
            </a:r>
            <a:r>
              <a:rPr lang="es-MX" sz="2200" dirty="0">
                <a:latin typeface="Arial Narrow" pitchFamily="34" charset="0"/>
              </a:rPr>
              <a:t>El usuario podrá registra si cuenta con algún idioma, tendrá la posibilidad de indicar el nivel de </a:t>
            </a:r>
            <a:r>
              <a:rPr lang="es-MX" sz="2200" dirty="0" smtClean="0">
                <a:latin typeface="Arial Narrow" pitchFamily="34" charset="0"/>
              </a:rPr>
              <a:t>idioma, agregar información, </a:t>
            </a:r>
            <a:r>
              <a:rPr lang="es-MX" sz="2200" dirty="0">
                <a:latin typeface="Arial Narrow" pitchFamily="34" charset="0"/>
              </a:rPr>
              <a:t>borrar o indicar si el idioma es su lengua materna</a:t>
            </a:r>
            <a:r>
              <a:rPr lang="es-MX" sz="2200" dirty="0" smtClean="0">
                <a:latin typeface="Arial Narrow" pitchFamily="34" charset="0"/>
              </a:rPr>
              <a:t>.</a:t>
            </a:r>
          </a:p>
          <a:p>
            <a:pPr lvl="1">
              <a:buBlip>
                <a:blip r:embed="rId2"/>
              </a:buBlip>
            </a:pPr>
            <a:r>
              <a:rPr lang="es-MX" sz="22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Paquetería de </a:t>
            </a:r>
            <a:r>
              <a:rPr lang="es-MX" sz="2200" b="1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Cómputo: </a:t>
            </a:r>
            <a:r>
              <a:rPr lang="es-MX" sz="2200" dirty="0">
                <a:latin typeface="Arial Narrow" pitchFamily="34" charset="0"/>
              </a:rPr>
              <a:t>En esta sección el usuario capturará el porcentaje general que se tiene en cuanto a la Paquetería de  Cómputo</a:t>
            </a:r>
            <a:r>
              <a:rPr lang="es-MX" sz="2200" dirty="0" smtClean="0">
                <a:latin typeface="Arial Narrow" pitchFamily="34" charset="0"/>
              </a:rPr>
              <a:t>.</a:t>
            </a:r>
          </a:p>
          <a:p>
            <a:pPr marL="411480" lvl="1" indent="0">
              <a:buNone/>
            </a:pPr>
            <a:endParaRPr lang="es-MX" dirty="0" smtClean="0">
              <a:latin typeface="Arial Narrow" pitchFamily="34" charset="0"/>
            </a:endParaRPr>
          </a:p>
          <a:p>
            <a:pPr marL="0" indent="0" algn="just">
              <a:buNone/>
            </a:pPr>
            <a:r>
              <a:rPr lang="es-MX" dirty="0" smtClean="0">
                <a:latin typeface="Arial Narrow" pitchFamily="34" charset="0"/>
              </a:rPr>
              <a:t>Dentro de cada una de las áreas  el usuario podrá  ingresar la información correspondiente.</a:t>
            </a:r>
            <a:endParaRPr lang="es-MX" dirty="0">
              <a:latin typeface="Arial Narrow" pitchFamily="34" charset="0"/>
            </a:endParaRPr>
          </a:p>
        </p:txBody>
      </p:sp>
      <p:pic>
        <p:nvPicPr>
          <p:cNvPr id="6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Botón de acción: Final">
            <a:hlinkClick r:id="" action="ppaction://hlinkshowjump?jump=nextslide" highlightClick="1"/>
          </p:cNvPr>
          <p:cNvSpPr/>
          <p:nvPr/>
        </p:nvSpPr>
        <p:spPr>
          <a:xfrm>
            <a:off x="7668344" y="6309320"/>
            <a:ext cx="432048" cy="216024"/>
          </a:xfrm>
          <a:prstGeom prst="actionButtonE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3 Título"/>
          <p:cNvSpPr txBox="1">
            <a:spLocks/>
          </p:cNvSpPr>
          <p:nvPr/>
        </p:nvSpPr>
        <p:spPr>
          <a:xfrm>
            <a:off x="323528" y="332656"/>
            <a:ext cx="7128792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MX" sz="2800" b="1" dirty="0" smtClean="0">
                <a:solidFill>
                  <a:srgbClr val="C00000"/>
                </a:solidFill>
                <a:latin typeface="Arial Narrow" pitchFamily="34" charset="0"/>
              </a:rPr>
              <a:t>Información Adicional</a:t>
            </a:r>
            <a:endParaRPr lang="es-MX" sz="32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90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51520" y="1268760"/>
            <a:ext cx="316835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200" dirty="0" smtClean="0">
                <a:latin typeface="Arial Narrow" pitchFamily="34" charset="0"/>
              </a:rPr>
              <a:t>Una vez que  capturaste  toda la información del currículo puedes visualizarlo dando click en </a:t>
            </a:r>
            <a:r>
              <a:rPr lang="es-MX" sz="22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  <a:cs typeface="Arial" pitchFamily="34" charset="0"/>
              </a:rPr>
              <a:t>«</a:t>
            </a:r>
            <a:r>
              <a:rPr lang="es-MX" sz="22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Vista Preliminar</a:t>
            </a:r>
            <a:r>
              <a:rPr lang="es-MX" sz="22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  <a:cs typeface="Arial" pitchFamily="34" charset="0"/>
              </a:rPr>
              <a:t>»</a:t>
            </a:r>
            <a:r>
              <a:rPr lang="es-MX" sz="2200" b="1" dirty="0" smtClean="0">
                <a:latin typeface="Arial Narrow" pitchFamily="34" charset="0"/>
              </a:rPr>
              <a:t>, </a:t>
            </a:r>
            <a:r>
              <a:rPr lang="es-MX" sz="2200" dirty="0" smtClean="0">
                <a:latin typeface="Arial Narrow" pitchFamily="34" charset="0"/>
              </a:rPr>
              <a:t>para poder imprimirlo solo deberás dar click en imprimir, esta acción abrirá una nueva ventana, posteriormente se deberá dar click en </a:t>
            </a:r>
            <a:r>
              <a:rPr lang="es-MX" sz="22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Archivo</a:t>
            </a:r>
            <a:r>
              <a:rPr lang="es-MX" sz="2200" b="1" dirty="0" smtClean="0">
                <a:latin typeface="Arial Narrow" pitchFamily="34" charset="0"/>
              </a:rPr>
              <a:t> </a:t>
            </a:r>
            <a:r>
              <a:rPr lang="es-MX" sz="2200" dirty="0" smtClean="0">
                <a:latin typeface="Arial Narrow" pitchFamily="34" charset="0"/>
              </a:rPr>
              <a:t>y después en </a:t>
            </a:r>
            <a:r>
              <a:rPr lang="es-MX" sz="22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Imprimir.</a:t>
            </a:r>
            <a:endParaRPr lang="es-MX" sz="22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32"/>
          <a:stretch/>
        </p:blipFill>
        <p:spPr bwMode="auto">
          <a:xfrm>
            <a:off x="3995936" y="764704"/>
            <a:ext cx="4464496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Botón de acción: Volver">
            <a:hlinkClick r:id="rId4" action="ppaction://hlinksldjump" highlightClick="1"/>
          </p:cNvPr>
          <p:cNvSpPr/>
          <p:nvPr/>
        </p:nvSpPr>
        <p:spPr>
          <a:xfrm>
            <a:off x="7812360" y="6430853"/>
            <a:ext cx="432048" cy="310515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9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05148" y="1772816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dirty="0" smtClean="0">
                <a:latin typeface="Arial Narrow" pitchFamily="34" charset="0"/>
              </a:rPr>
              <a:t>Esta sección te permitirá conocer a detalle aspectos relacionados con la operación y funcionamiento de los concursos en el subsistema de ingreso dentro del Servicio Profesional de Carrera.</a:t>
            </a:r>
            <a:endParaRPr lang="es-MX" sz="2400" dirty="0">
              <a:latin typeface="Arial Narrow" pitchFamily="34" charset="0"/>
            </a:endParaRPr>
          </a:p>
        </p:txBody>
      </p:sp>
      <p:pic>
        <p:nvPicPr>
          <p:cNvPr id="7" name="Picture 5" descr="Macintosh HD:Users:cocoabraham:Desktop:imagen 2012:footer_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61383" y="404664"/>
            <a:ext cx="77043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Documentos e Información Relevante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342476"/>
            <a:ext cx="2397264" cy="2397264"/>
          </a:xfrm>
          <a:prstGeom prst="rect">
            <a:avLst/>
          </a:prstGeom>
        </p:spPr>
      </p:pic>
      <p:sp>
        <p:nvSpPr>
          <p:cNvPr id="8" name="7 Botón de acción: Final">
            <a:hlinkClick r:id="rId4" action="ppaction://hlinksldjump" highlightClick="1"/>
          </p:cNvPr>
          <p:cNvSpPr/>
          <p:nvPr/>
        </p:nvSpPr>
        <p:spPr>
          <a:xfrm>
            <a:off x="7740352" y="6381328"/>
            <a:ext cx="381620" cy="36004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2733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576" y="1268760"/>
            <a:ext cx="7543800" cy="1862063"/>
          </a:xfrm>
        </p:spPr>
        <p:txBody>
          <a:bodyPr/>
          <a:lstStyle/>
          <a:p>
            <a:pPr algn="just"/>
            <a:r>
              <a:rPr lang="es-MX" sz="4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Esperamos que </a:t>
            </a:r>
            <a:r>
              <a:rPr lang="es-MX" sz="4000" b="1" dirty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l</a:t>
            </a:r>
            <a:r>
              <a:rPr lang="es-MX" sz="4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Arial Narrow" pitchFamily="34" charset="0"/>
              </a:rPr>
              <a:t>a información contenida en este Manual le sea de gran utilidad…</a:t>
            </a:r>
            <a:endParaRPr lang="es-MX" sz="4000" b="1" dirty="0">
              <a:solidFill>
                <a:schemeClr val="accent5">
                  <a:lumMod val="75000"/>
                  <a:lumOff val="2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F58215F4-2B94-4271-80C2-4AE9849EE3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64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212976"/>
            <a:ext cx="2448272" cy="2448272"/>
          </a:xfrm>
          <a:prstGeom prst="rect">
            <a:avLst/>
          </a:prstGeom>
        </p:spPr>
      </p:pic>
      <p:pic>
        <p:nvPicPr>
          <p:cNvPr id="6" name="Picture 5" descr="Macintosh HD:Users:cocoabraham:Desktop:imagen 2012:footer_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5"/>
          <a:stretch/>
        </p:blipFill>
        <p:spPr bwMode="auto">
          <a:xfrm>
            <a:off x="0" y="6236970"/>
            <a:ext cx="8460432" cy="6210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301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yacencia">
  <a:themeElements>
    <a:clrScheme name="Personalizado 3">
      <a:dk1>
        <a:sysClr val="windowText" lastClr="000000"/>
      </a:dk1>
      <a:lt1>
        <a:sysClr val="window" lastClr="FFFFFF"/>
      </a:lt1>
      <a:dk2>
        <a:srgbClr val="C00000"/>
      </a:dk2>
      <a:lt2>
        <a:srgbClr val="FFFFFF"/>
      </a:lt2>
      <a:accent1>
        <a:srgbClr val="7FD13B"/>
      </a:accent1>
      <a:accent2>
        <a:srgbClr val="FF0000"/>
      </a:accent2>
      <a:accent3>
        <a:srgbClr val="DBDBDB"/>
      </a:accent3>
      <a:accent4>
        <a:srgbClr val="A5A5A5"/>
      </a:accent4>
      <a:accent5>
        <a:srgbClr val="2E5112"/>
      </a:accent5>
      <a:accent6>
        <a:srgbClr val="1AB39F"/>
      </a:accent6>
      <a:hlink>
        <a:srgbClr val="C00000"/>
      </a:hlink>
      <a:folHlink>
        <a:srgbClr val="5EA226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yace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4205</TotalTime>
  <Words>2653</Words>
  <Application>Microsoft Office PowerPoint</Application>
  <PresentationFormat>Presentación en pantalla (4:3)</PresentationFormat>
  <Paragraphs>294</Paragraphs>
  <Slides>64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64</vt:i4>
      </vt:variant>
    </vt:vector>
  </HeadingPairs>
  <TitlesOfParts>
    <vt:vector size="65" baseType="lpstr">
      <vt:lpstr>Adyacencia</vt:lpstr>
      <vt:lpstr>Presentación de PowerPoint</vt:lpstr>
      <vt:lpstr>Presentación de PowerPoint</vt:lpstr>
      <vt:lpstr>TrabajaEn</vt:lpstr>
      <vt:lpstr>Presentación de PowerPoint</vt:lpstr>
      <vt:lpstr>Estructura del portal TrabajaEn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Consulta de Vacantes del SPC</vt:lpstr>
      <vt:lpstr>Registro de Nuevos Usuarios </vt:lpstr>
      <vt:lpstr>Presentación de PowerPoint</vt:lpstr>
      <vt:lpstr>Presentación de PowerPoint</vt:lpstr>
      <vt:lpstr>Presentación de PowerPoint</vt:lpstr>
      <vt:lpstr>Presentación de PowerPoint</vt:lpstr>
      <vt:lpstr>Acceso a Usuarios Registrados </vt:lpstr>
      <vt:lpstr>Presentación de PowerPoint</vt:lpstr>
      <vt:lpstr>Presentación de PowerPoint</vt:lpstr>
      <vt:lpstr>Presentación de PowerPoint</vt:lpstr>
      <vt:lpstr>Bienvenida</vt:lpstr>
      <vt:lpstr>Encabezados</vt:lpstr>
      <vt:lpstr>Mis Consultas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Mis Mensajes</vt:lpstr>
      <vt:lpstr>     Mi Cuenta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Logros</vt:lpstr>
      <vt:lpstr>Publicaciones</vt:lpstr>
      <vt:lpstr>Distinciones</vt:lpstr>
      <vt:lpstr>Asociaciones</vt:lpstr>
      <vt:lpstr>Reconocimientos o Premios</vt:lpstr>
      <vt:lpstr>Actividad Destacada</vt:lpstr>
      <vt:lpstr>Presentación de PowerPoint</vt:lpstr>
      <vt:lpstr>Presentación de PowerPoint</vt:lpstr>
      <vt:lpstr>Presentación de PowerPoint</vt:lpstr>
      <vt:lpstr>Esperamos que la información contenida en este Manual le sea de gran utilidad…</vt:lpstr>
    </vt:vector>
  </TitlesOfParts>
  <Company>Secreataría de Economía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Diana Roman Perez</dc:creator>
  <cp:lastModifiedBy>Ivonne Borjas Rivera</cp:lastModifiedBy>
  <cp:revision>236</cp:revision>
  <dcterms:created xsi:type="dcterms:W3CDTF">2011-06-02T23:21:08Z</dcterms:created>
  <dcterms:modified xsi:type="dcterms:W3CDTF">2013-02-07T17:43:47Z</dcterms:modified>
</cp:coreProperties>
</file>